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4" r:id="rId1"/>
    <p:sldMasterId id="2147484212" r:id="rId2"/>
    <p:sldMasterId id="2147484189" r:id="rId3"/>
    <p:sldMasterId id="2147484176" r:id="rId4"/>
  </p:sldMasterIdLst>
  <p:notesMasterIdLst>
    <p:notesMasterId r:id="rId30"/>
  </p:notesMasterIdLst>
  <p:sldIdLst>
    <p:sldId id="295" r:id="rId5"/>
    <p:sldId id="296" r:id="rId6"/>
    <p:sldId id="302" r:id="rId7"/>
    <p:sldId id="306" r:id="rId8"/>
    <p:sldId id="307" r:id="rId9"/>
    <p:sldId id="308" r:id="rId10"/>
    <p:sldId id="310" r:id="rId11"/>
    <p:sldId id="312" r:id="rId12"/>
    <p:sldId id="331" r:id="rId13"/>
    <p:sldId id="336" r:id="rId14"/>
    <p:sldId id="314" r:id="rId15"/>
    <p:sldId id="334" r:id="rId16"/>
    <p:sldId id="337" r:id="rId17"/>
    <p:sldId id="333" r:id="rId18"/>
    <p:sldId id="341" r:id="rId19"/>
    <p:sldId id="338" r:id="rId20"/>
    <p:sldId id="330" r:id="rId21"/>
    <p:sldId id="321" r:id="rId22"/>
    <p:sldId id="323" r:id="rId23"/>
    <p:sldId id="324" r:id="rId24"/>
    <p:sldId id="325" r:id="rId25"/>
    <p:sldId id="326" r:id="rId26"/>
    <p:sldId id="328" r:id="rId27"/>
    <p:sldId id="318" r:id="rId28"/>
    <p:sldId id="317" r:id="rId2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4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7"/>
    <p:restoredTop sz="84199"/>
  </p:normalViewPr>
  <p:slideViewPr>
    <p:cSldViewPr snapToGrid="0" snapToObjects="1">
      <p:cViewPr>
        <p:scale>
          <a:sx n="92" d="100"/>
          <a:sy n="92" d="100"/>
        </p:scale>
        <p:origin x="928" y="784"/>
      </p:cViewPr>
      <p:guideLst/>
    </p:cSldViewPr>
  </p:slideViewPr>
  <p:outlineViewPr>
    <p:cViewPr>
      <p:scale>
        <a:sx n="33" d="100"/>
        <a:sy n="33" d="100"/>
      </p:scale>
      <p:origin x="0" y="-25504"/>
    </p:cViewPr>
  </p:outlin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CB29F-C0BF-4445-82B4-9E9748A445CF}" type="datetimeFigureOut">
              <a:rPr lang="en-US" smtClean="0"/>
              <a:t>12/7/16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337F8-66A0-5944-B0FD-F35AB8215574}" type="slidenum">
              <a:rPr lang="en-US" smtClean="0"/>
              <a:t>‹#›</a:t>
            </a:fld>
            <a:endParaRPr lang="en-US" dirty="0"/>
          </a:p>
        </p:txBody>
      </p:sp>
    </p:spTree>
    <p:extLst>
      <p:ext uri="{BB962C8B-B14F-4D97-AF65-F5344CB8AC3E}">
        <p14:creationId xmlns:p14="http://schemas.microsoft.com/office/powerpoint/2010/main" val="156270011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www.businessinsider.com/orange-juice-is-disappearing-2016-10"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sz="900" dirty="0" smtClean="0">
                <a:solidFill>
                  <a:schemeClr val="accent2"/>
                </a:solidFill>
              </a:rPr>
              <a:t>Practicum </a:t>
            </a:r>
            <a:r>
              <a:rPr lang="en-US" baseline="0" dirty="0" smtClean="0"/>
              <a:t>project is on choice modeling </a:t>
            </a:r>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1</a:t>
            </a:fld>
            <a:endParaRPr lang="en-US" dirty="0"/>
          </a:p>
        </p:txBody>
      </p:sp>
    </p:spTree>
    <p:extLst>
      <p:ext uri="{BB962C8B-B14F-4D97-AF65-F5344CB8AC3E}">
        <p14:creationId xmlns:p14="http://schemas.microsoft.com/office/powerpoint/2010/main" val="1927195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685800" rtl="0" eaLnBrk="1" fontAlgn="auto" latinLnBrk="0" hangingPunct="1">
              <a:lnSpc>
                <a:spcPct val="100000"/>
              </a:lnSpc>
              <a:spcBef>
                <a:spcPts val="0"/>
              </a:spcBef>
              <a:spcAft>
                <a:spcPts val="0"/>
              </a:spcAft>
              <a:buClrTx/>
              <a:buSzTx/>
              <a:buFontTx/>
              <a:buAutoNum type="arabicParenR"/>
              <a:tabLst/>
              <a:defRPr/>
            </a:pPr>
            <a:r>
              <a:rPr lang="en-US" sz="900" dirty="0" smtClean="0"/>
              <a:t>Conjoint analysis is based on Survey data, therefore,</a:t>
            </a:r>
            <a:r>
              <a:rPr lang="en-US" sz="900" baseline="0" dirty="0" smtClean="0"/>
              <a:t> I approached the problem using two options</a:t>
            </a:r>
          </a:p>
          <a:p>
            <a:pPr marL="228600" marR="0" indent="-228600" algn="l" defTabSz="685800" rtl="0" eaLnBrk="1" fontAlgn="auto" latinLnBrk="0" hangingPunct="1">
              <a:lnSpc>
                <a:spcPct val="100000"/>
              </a:lnSpc>
              <a:spcBef>
                <a:spcPts val="0"/>
              </a:spcBef>
              <a:spcAft>
                <a:spcPts val="0"/>
              </a:spcAft>
              <a:buClrTx/>
              <a:buSzTx/>
              <a:buFontTx/>
              <a:buAutoNum type="arabicParenR"/>
              <a:tabLst/>
              <a:defRPr/>
            </a:pPr>
            <a:r>
              <a:rPr lang="en-US" sz="900" baseline="0" dirty="0" smtClean="0"/>
              <a:t>Software </a:t>
            </a:r>
            <a:r>
              <a:rPr lang="en-US" sz="900" baseline="0" dirty="0" smtClean="0"/>
              <a:t>platform to create the live survey </a:t>
            </a:r>
            <a:r>
              <a:rPr lang="en-US" baseline="0" dirty="0" smtClean="0"/>
              <a:t>live survey on Facebook and simulated survey using R. </a:t>
            </a:r>
          </a:p>
          <a:p>
            <a:pPr marL="228600" marR="0" indent="-228600" algn="l" defTabSz="685800" rtl="0" eaLnBrk="1" fontAlgn="auto" latinLnBrk="0" hangingPunct="1">
              <a:lnSpc>
                <a:spcPct val="100000"/>
              </a:lnSpc>
              <a:spcBef>
                <a:spcPts val="0"/>
              </a:spcBef>
              <a:spcAft>
                <a:spcPts val="0"/>
              </a:spcAft>
              <a:buClrTx/>
              <a:buSzTx/>
              <a:buFontTx/>
              <a:buAutoNum type="arabicParenR"/>
              <a:tabLst/>
              <a:defRPr/>
            </a:pPr>
            <a:r>
              <a:rPr lang="en-US" baseline="0" dirty="0" smtClean="0"/>
              <a:t>STW Discover  - wanted to see how live consumer would respond by creating an actual survey</a:t>
            </a:r>
          </a:p>
          <a:p>
            <a:pPr marL="228600" indent="-228600">
              <a:buAutoNum type="arabicParenR"/>
            </a:pPr>
            <a:r>
              <a:rPr lang="en-US" baseline="0" dirty="0" smtClean="0"/>
              <a:t>Idea behind using R – wanted to try </a:t>
            </a:r>
            <a:r>
              <a:rPr lang="en-US" baseline="0" dirty="0" err="1" smtClean="0"/>
              <a:t>Logit</a:t>
            </a:r>
            <a:r>
              <a:rPr lang="en-US" baseline="0" dirty="0" smtClean="0"/>
              <a:t> to simulate the survey (get a larger population) + compare actual customers to populated data. </a:t>
            </a:r>
          </a:p>
        </p:txBody>
      </p:sp>
      <p:sp>
        <p:nvSpPr>
          <p:cNvPr id="4" name="Slide Number Placeholder 3"/>
          <p:cNvSpPr>
            <a:spLocks noGrp="1"/>
          </p:cNvSpPr>
          <p:nvPr>
            <p:ph type="sldNum" sz="quarter" idx="10"/>
          </p:nvPr>
        </p:nvSpPr>
        <p:spPr/>
        <p:txBody>
          <a:bodyPr/>
          <a:lstStyle/>
          <a:p>
            <a:fld id="{EF2337F8-66A0-5944-B0FD-F35AB8215574}" type="slidenum">
              <a:rPr lang="en-US" smtClean="0"/>
              <a:t>10</a:t>
            </a:fld>
            <a:endParaRPr lang="en-US" dirty="0"/>
          </a:p>
        </p:txBody>
      </p:sp>
    </p:spTree>
    <p:extLst>
      <p:ext uri="{BB962C8B-B14F-4D97-AF65-F5344CB8AC3E}">
        <p14:creationId xmlns:p14="http://schemas.microsoft.com/office/powerpoint/2010/main" val="233742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mn-lt"/>
                <a:ea typeface="+mn-ea"/>
                <a:cs typeface="+mn-cs"/>
              </a:rPr>
              <a:t>Survey analysis</a:t>
            </a:r>
            <a:r>
              <a:rPr lang="en-US" sz="900" kern="1200" baseline="0" dirty="0" smtClean="0">
                <a:solidFill>
                  <a:schemeClr val="tx1"/>
                </a:solidFill>
                <a:latin typeface="+mn-lt"/>
                <a:ea typeface="+mn-ea"/>
                <a:cs typeface="+mn-cs"/>
              </a:rPr>
              <a:t> is done in stages the first stage is the experimental design, which needed to be done first, </a:t>
            </a:r>
          </a:p>
          <a:p>
            <a:pPr marL="0" marR="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mn-lt"/>
                <a:ea typeface="+mn-ea"/>
                <a:cs typeface="+mn-cs"/>
              </a:rPr>
              <a:t>This </a:t>
            </a:r>
            <a:r>
              <a:rPr lang="en-US" sz="900" kern="1200" baseline="0" dirty="0" smtClean="0">
                <a:solidFill>
                  <a:schemeClr val="tx1"/>
                </a:solidFill>
                <a:latin typeface="+mn-lt"/>
                <a:ea typeface="+mn-ea"/>
                <a:cs typeface="+mn-cs"/>
              </a:rPr>
              <a:t>step establishes the attributes and levels that will be used to create the product concepts</a:t>
            </a:r>
          </a:p>
          <a:p>
            <a:r>
              <a:rPr lang="en-US" sz="900" kern="1200" dirty="0" smtClean="0">
                <a:solidFill>
                  <a:schemeClr val="tx1"/>
                </a:solidFill>
                <a:latin typeface="+mn-lt"/>
                <a:ea typeface="+mn-ea"/>
                <a:cs typeface="+mn-cs"/>
              </a:rPr>
              <a:t>The</a:t>
            </a:r>
            <a:r>
              <a:rPr lang="en-US" sz="900" kern="1200" baseline="0" dirty="0" smtClean="0">
                <a:solidFill>
                  <a:schemeClr val="tx1"/>
                </a:solidFill>
                <a:latin typeface="+mn-lt"/>
                <a:ea typeface="+mn-ea"/>
                <a:cs typeface="+mn-cs"/>
              </a:rPr>
              <a:t> attributes and level will be used for both approaches. </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Note:</a:t>
            </a:r>
            <a:r>
              <a:rPr lang="en-US" sz="900" kern="1200" baseline="0" dirty="0" smtClean="0">
                <a:solidFill>
                  <a:schemeClr val="tx1"/>
                </a:solidFill>
                <a:latin typeface="+mn-lt"/>
                <a:ea typeface="+mn-ea"/>
                <a:cs typeface="+mn-cs"/>
              </a:rPr>
              <a:t> </a:t>
            </a:r>
          </a:p>
          <a:p>
            <a:r>
              <a:rPr lang="en-US" sz="900" kern="1200" baseline="0" dirty="0" smtClean="0">
                <a:solidFill>
                  <a:schemeClr val="tx1"/>
                </a:solidFill>
                <a:latin typeface="+mn-lt"/>
                <a:ea typeface="+mn-ea"/>
                <a:cs typeface="+mn-cs"/>
              </a:rPr>
              <a:t>- </a:t>
            </a:r>
            <a:r>
              <a:rPr lang="en-US" sz="900" kern="1200" dirty="0" smtClean="0">
                <a:solidFill>
                  <a:schemeClr val="tx1"/>
                </a:solidFill>
                <a:latin typeface="+mn-lt"/>
                <a:ea typeface="+mn-ea"/>
                <a:cs typeface="+mn-cs"/>
              </a:rPr>
              <a:t>Not all attributes are required to have the same number of levels. </a:t>
            </a:r>
          </a:p>
          <a:p>
            <a:pPr marL="171450" indent="-171450">
              <a:buFontTx/>
              <a:buChar char="-"/>
            </a:pPr>
            <a:r>
              <a:rPr lang="en-US" sz="900" kern="1200" dirty="0" smtClean="0">
                <a:solidFill>
                  <a:schemeClr val="tx1"/>
                </a:solidFill>
                <a:latin typeface="+mn-lt"/>
                <a:ea typeface="+mn-ea"/>
                <a:cs typeface="+mn-cs"/>
              </a:rPr>
              <a:t>Most surveys are designed using an</a:t>
            </a:r>
            <a:r>
              <a:rPr lang="en-US" sz="900" kern="1200" baseline="0" dirty="0" smtClean="0">
                <a:solidFill>
                  <a:schemeClr val="tx1"/>
                </a:solidFill>
                <a:latin typeface="+mn-lt"/>
                <a:ea typeface="+mn-ea"/>
                <a:cs typeface="+mn-cs"/>
              </a:rPr>
              <a:t> </a:t>
            </a:r>
            <a:r>
              <a:rPr lang="en-US" sz="900" kern="1200" dirty="0" smtClean="0">
                <a:solidFill>
                  <a:schemeClr val="tx1"/>
                </a:solidFill>
                <a:latin typeface="+mn-lt"/>
                <a:ea typeface="+mn-ea"/>
                <a:cs typeface="+mn-cs"/>
              </a:rPr>
              <a:t>orthogonal design, which</a:t>
            </a:r>
            <a:r>
              <a:rPr lang="en-US" sz="900" kern="1200" baseline="0" dirty="0" smtClean="0">
                <a:solidFill>
                  <a:schemeClr val="tx1"/>
                </a:solidFill>
                <a:latin typeface="+mn-lt"/>
                <a:ea typeface="+mn-ea"/>
                <a:cs typeface="+mn-cs"/>
              </a:rPr>
              <a:t> </a:t>
            </a:r>
            <a:r>
              <a:rPr lang="en-US" sz="900" kern="1200" dirty="0" smtClean="0">
                <a:solidFill>
                  <a:schemeClr val="tx1"/>
                </a:solidFill>
                <a:latin typeface="+mn-lt"/>
                <a:ea typeface="+mn-ea"/>
                <a:cs typeface="+mn-cs"/>
              </a:rPr>
              <a:t>make the design more even</a:t>
            </a:r>
            <a:r>
              <a:rPr lang="en-US" sz="900" kern="1200" baseline="0" dirty="0" smtClean="0">
                <a:solidFill>
                  <a:schemeClr val="tx1"/>
                </a:solidFill>
                <a:latin typeface="+mn-lt"/>
                <a:ea typeface="+mn-ea"/>
                <a:cs typeface="+mn-cs"/>
              </a:rPr>
              <a:t> (my design is not orthogonal)</a:t>
            </a:r>
          </a:p>
          <a:p>
            <a:pPr marL="171450" indent="-171450">
              <a:buFontTx/>
              <a:buChar char="-"/>
            </a:pPr>
            <a:r>
              <a:rPr lang="en-US" sz="1400" dirty="0" smtClean="0"/>
              <a:t>Different factorial design configurations based on the attributes and levels being presented. Two types: </a:t>
            </a:r>
          </a:p>
          <a:p>
            <a:pPr lvl="2"/>
            <a:r>
              <a:rPr lang="en-US" sz="1400" dirty="0" smtClean="0"/>
              <a:t>Full factorial design all possible questions are represented</a:t>
            </a:r>
          </a:p>
          <a:p>
            <a:pPr lvl="2"/>
            <a:r>
              <a:rPr lang="en-US" sz="1400" dirty="0" smtClean="0"/>
              <a:t>Fractional factorial a subset of all the combinations are shown </a:t>
            </a:r>
          </a:p>
        </p:txBody>
      </p:sp>
      <p:sp>
        <p:nvSpPr>
          <p:cNvPr id="4" name="Slide Number Placeholder 3"/>
          <p:cNvSpPr>
            <a:spLocks noGrp="1"/>
          </p:cNvSpPr>
          <p:nvPr>
            <p:ph type="sldNum" sz="quarter" idx="10"/>
          </p:nvPr>
        </p:nvSpPr>
        <p:spPr/>
        <p:txBody>
          <a:bodyPr/>
          <a:lstStyle/>
          <a:p>
            <a:fld id="{EF2337F8-66A0-5944-B0FD-F35AB8215574}" type="slidenum">
              <a:rPr lang="en-US" smtClean="0"/>
              <a:t>11</a:t>
            </a:fld>
            <a:endParaRPr lang="en-US" dirty="0"/>
          </a:p>
        </p:txBody>
      </p:sp>
    </p:spTree>
    <p:extLst>
      <p:ext uri="{BB962C8B-B14F-4D97-AF65-F5344CB8AC3E}">
        <p14:creationId xmlns:p14="http://schemas.microsoft.com/office/powerpoint/2010/main" val="965064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lang="en-US" sz="1400" dirty="0" smtClean="0"/>
              <a:t>Creating</a:t>
            </a:r>
            <a:r>
              <a:rPr lang="en-US" sz="1400" baseline="0" dirty="0" smtClean="0"/>
              <a:t> the Survey in Discover was fairly simple. I did have to do some configurations and set some prohibitions in order to make optimize the design or the </a:t>
            </a:r>
            <a:r>
              <a:rPr lang="en-US" sz="1400" dirty="0" smtClean="0"/>
              <a:t>number of concepts presented will be quite large</a:t>
            </a:r>
            <a:endParaRPr lang="en-US" sz="1400" baseline="0" dirty="0" smtClean="0"/>
          </a:p>
          <a:p>
            <a:pPr marL="342900" marR="0" lvl="1" indent="-342900" algn="l" defTabSz="685800" rtl="0" eaLnBrk="1" fontAlgn="auto" latinLnBrk="0" hangingPunct="1">
              <a:lnSpc>
                <a:spcPct val="100000"/>
              </a:lnSpc>
              <a:spcBef>
                <a:spcPts val="0"/>
              </a:spcBef>
              <a:spcAft>
                <a:spcPts val="0"/>
              </a:spcAft>
              <a:buClrTx/>
              <a:buSzTx/>
              <a:buFontTx/>
              <a:buAutoNum type="arabicParenR"/>
              <a:tabLst/>
              <a:defRPr/>
            </a:pPr>
            <a:r>
              <a:rPr lang="en-US" sz="1400" baseline="0" dirty="0" smtClean="0"/>
              <a:t>I first created some survey questions</a:t>
            </a:r>
          </a:p>
          <a:p>
            <a:pPr marL="342900" marR="0" lvl="1" indent="-342900" algn="l" defTabSz="685800" rtl="0" eaLnBrk="1" fontAlgn="auto" latinLnBrk="0" hangingPunct="1">
              <a:lnSpc>
                <a:spcPct val="100000"/>
              </a:lnSpc>
              <a:spcBef>
                <a:spcPts val="0"/>
              </a:spcBef>
              <a:spcAft>
                <a:spcPts val="0"/>
              </a:spcAft>
              <a:buClrTx/>
              <a:buSzTx/>
              <a:buFontTx/>
              <a:buAutoNum type="arabicParenR"/>
              <a:tabLst/>
              <a:defRPr/>
            </a:pPr>
            <a:r>
              <a:rPr lang="en-US" sz="1400" baseline="0" dirty="0" smtClean="0"/>
              <a:t>Next I pulled in all the attributes and levels </a:t>
            </a:r>
            <a:endParaRPr lang="en-US" dirty="0" smtClean="0"/>
          </a:p>
          <a:p>
            <a:pPr marL="342900" marR="0" lvl="1" indent="-342900" algn="l" defTabSz="685800" rtl="0" eaLnBrk="1" fontAlgn="auto" latinLnBrk="0" hangingPunct="1">
              <a:lnSpc>
                <a:spcPct val="100000"/>
              </a:lnSpc>
              <a:spcBef>
                <a:spcPts val="0"/>
              </a:spcBef>
              <a:spcAft>
                <a:spcPts val="0"/>
              </a:spcAft>
              <a:buClrTx/>
              <a:buSzTx/>
              <a:buFontTx/>
              <a:buAutoNum type="arabicParenR"/>
              <a:tabLst/>
              <a:defRPr/>
            </a:pPr>
            <a:endParaRPr lang="en-US" sz="1400" baseline="0" dirty="0" smtClean="0"/>
          </a:p>
          <a:p>
            <a:pPr marL="342900" marR="0" lvl="1" indent="-342900" algn="l" defTabSz="685800" rtl="0" eaLnBrk="1" fontAlgn="auto" latinLnBrk="0" hangingPunct="1">
              <a:lnSpc>
                <a:spcPct val="100000"/>
              </a:lnSpc>
              <a:spcBef>
                <a:spcPts val="0"/>
              </a:spcBef>
              <a:spcAft>
                <a:spcPts val="0"/>
              </a:spcAft>
              <a:buClrTx/>
              <a:buSzTx/>
              <a:buFontTx/>
              <a:buAutoNum type="arabicParenR"/>
              <a:tabLst/>
              <a:defRPr/>
            </a:pPr>
            <a:endParaRPr lang="en-US" sz="1400" baseline="0" dirty="0" smtClean="0"/>
          </a:p>
        </p:txBody>
      </p:sp>
      <p:sp>
        <p:nvSpPr>
          <p:cNvPr id="4" name="Slide Number Placeholder 3"/>
          <p:cNvSpPr>
            <a:spLocks noGrp="1"/>
          </p:cNvSpPr>
          <p:nvPr>
            <p:ph type="sldNum" sz="quarter" idx="10"/>
          </p:nvPr>
        </p:nvSpPr>
        <p:spPr/>
        <p:txBody>
          <a:bodyPr/>
          <a:lstStyle/>
          <a:p>
            <a:fld id="{EF2337F8-66A0-5944-B0FD-F35AB8215574}" type="slidenum">
              <a:rPr lang="en-US" smtClean="0"/>
              <a:t>12</a:t>
            </a:fld>
            <a:endParaRPr lang="en-US" dirty="0"/>
          </a:p>
        </p:txBody>
      </p:sp>
    </p:spTree>
    <p:extLst>
      <p:ext uri="{BB962C8B-B14F-4D97-AF65-F5344CB8AC3E}">
        <p14:creationId xmlns:p14="http://schemas.microsoft.com/office/powerpoint/2010/main" val="527676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mn-lt"/>
                <a:ea typeface="+mn-ea"/>
                <a:cs typeface="+mn-cs"/>
              </a:rPr>
              <a:t>The</a:t>
            </a:r>
            <a:r>
              <a:rPr lang="en-US" sz="900" kern="1200" baseline="0" dirty="0" smtClean="0">
                <a:solidFill>
                  <a:schemeClr val="tx1"/>
                </a:solidFill>
                <a:effectLst/>
                <a:latin typeface="+mn-lt"/>
                <a:ea typeface="+mn-ea"/>
                <a:cs typeface="+mn-cs"/>
              </a:rPr>
              <a:t> data was set uses the same attributes and levels as Discover. </a:t>
            </a:r>
          </a:p>
          <a:p>
            <a:r>
              <a:rPr lang="en-US" sz="900" kern="1200" baseline="0" dirty="0" smtClean="0">
                <a:solidFill>
                  <a:schemeClr val="tx1"/>
                </a:solidFill>
                <a:effectLst/>
                <a:latin typeface="+mn-lt"/>
                <a:ea typeface="+mn-ea"/>
                <a:cs typeface="+mn-cs"/>
              </a:rPr>
              <a:t>The data format options are wide and long. For this I experiment choose long format. </a:t>
            </a:r>
          </a:p>
          <a:p>
            <a:endParaRPr lang="en-US" sz="900" kern="1200" baseline="0" dirty="0" smtClean="0">
              <a:solidFill>
                <a:schemeClr val="tx1"/>
              </a:solidFill>
              <a:effectLst/>
              <a:latin typeface="+mn-lt"/>
              <a:ea typeface="+mn-ea"/>
              <a:cs typeface="+mn-cs"/>
            </a:endParaRPr>
          </a:p>
          <a:p>
            <a:pPr marL="0" marR="0" indent="0" algn="l" defTabSz="685800" rtl="0" eaLnBrk="1" fontAlgn="auto" latinLnBrk="0" hangingPunct="1">
              <a:lnSpc>
                <a:spcPct val="100000"/>
              </a:lnSpc>
              <a:spcBef>
                <a:spcPts val="0"/>
              </a:spcBef>
              <a:spcAft>
                <a:spcPts val="0"/>
              </a:spcAft>
              <a:buClrTx/>
              <a:buSzTx/>
              <a:buFontTx/>
              <a:buNone/>
              <a:tabLst/>
              <a:defRPr/>
            </a:pPr>
            <a:r>
              <a:rPr lang="en-US" sz="900" kern="1200" baseline="0" dirty="0" smtClean="0">
                <a:solidFill>
                  <a:schemeClr val="tx1"/>
                </a:solidFill>
                <a:effectLst/>
                <a:latin typeface="+mn-lt"/>
                <a:ea typeface="+mn-ea"/>
                <a:cs typeface="+mn-cs"/>
              </a:rPr>
              <a:t>As you can see. I highlighted the </a:t>
            </a:r>
            <a:r>
              <a:rPr lang="en-US" sz="900" kern="1200" dirty="0" smtClean="0">
                <a:solidFill>
                  <a:schemeClr val="tx1"/>
                </a:solidFill>
                <a:effectLst/>
                <a:latin typeface="+mn-lt"/>
                <a:ea typeface="+mn-ea"/>
                <a:cs typeface="+mn-cs"/>
              </a:rPr>
              <a:t>first question that was asked of</a:t>
            </a:r>
            <a:r>
              <a:rPr lang="en-US" sz="900" kern="1200" baseline="0" dirty="0" smtClean="0">
                <a:solidFill>
                  <a:schemeClr val="tx1"/>
                </a:solidFill>
                <a:effectLst/>
                <a:latin typeface="+mn-lt"/>
                <a:ea typeface="+mn-ea"/>
                <a:cs typeface="+mn-cs"/>
              </a:rPr>
              <a:t> respondent 1- The choice column shows </a:t>
            </a:r>
            <a:r>
              <a:rPr lang="en-US" sz="900" kern="1200" dirty="0" smtClean="0">
                <a:solidFill>
                  <a:schemeClr val="tx1"/>
                </a:solidFill>
                <a:effectLst/>
                <a:latin typeface="+mn-lt"/>
                <a:ea typeface="+mn-ea"/>
                <a:cs typeface="+mn-cs"/>
              </a:rPr>
              <a:t>what the respondent chose</a:t>
            </a:r>
            <a:r>
              <a:rPr lang="en-US" sz="900" kern="1200" baseline="0" dirty="0" smtClean="0">
                <a:solidFill>
                  <a:schemeClr val="tx1"/>
                </a:solidFill>
                <a:effectLst/>
                <a:latin typeface="+mn-lt"/>
                <a:ea typeface="+mn-ea"/>
                <a:cs typeface="+mn-cs"/>
              </a:rPr>
              <a:t> </a:t>
            </a:r>
            <a:r>
              <a:rPr lang="en-US" sz="900" kern="1200" dirty="0" smtClean="0">
                <a:solidFill>
                  <a:schemeClr val="tx1"/>
                </a:solidFill>
                <a:effectLst/>
                <a:latin typeface="+mn-lt"/>
                <a:ea typeface="+mn-ea"/>
                <a:cs typeface="+mn-cs"/>
              </a:rPr>
              <a:t>the second alternative. which was</a:t>
            </a:r>
            <a:r>
              <a:rPr lang="en-US" sz="900" kern="1200" baseline="0" dirty="0" smtClean="0">
                <a:solidFill>
                  <a:schemeClr val="tx1"/>
                </a:solidFill>
                <a:effectLst/>
                <a:latin typeface="+mn-lt"/>
                <a:ea typeface="+mn-ea"/>
                <a:cs typeface="+mn-cs"/>
              </a:rPr>
              <a:t> – Lots, Fresh, </a:t>
            </a:r>
            <a:r>
              <a:rPr lang="en-US" sz="900" kern="1200" baseline="0" dirty="0" err="1" smtClean="0">
                <a:solidFill>
                  <a:schemeClr val="tx1"/>
                </a:solidFill>
                <a:effectLst/>
                <a:latin typeface="+mn-lt"/>
                <a:ea typeface="+mn-ea"/>
                <a:cs typeface="+mn-cs"/>
              </a:rPr>
              <a:t>Vitiamn_B</a:t>
            </a:r>
            <a:r>
              <a:rPr lang="en-US" sz="900" kern="1200" baseline="0" dirty="0" smtClean="0">
                <a:solidFill>
                  <a:schemeClr val="tx1"/>
                </a:solidFill>
                <a:effectLst/>
                <a:latin typeface="+mn-lt"/>
                <a:ea typeface="+mn-ea"/>
                <a:cs typeface="+mn-cs"/>
              </a:rPr>
              <a:t> and $3.89</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13</a:t>
            </a:fld>
            <a:endParaRPr lang="en-US" dirty="0"/>
          </a:p>
        </p:txBody>
      </p:sp>
    </p:spTree>
    <p:extLst>
      <p:ext uri="{BB962C8B-B14F-4D97-AF65-F5344CB8AC3E}">
        <p14:creationId xmlns:p14="http://schemas.microsoft.com/office/powerpoint/2010/main" val="1634966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the survey was setup. I ran a test survey to confirm the concept designs and choice sets were implemented correctly</a:t>
            </a:r>
          </a:p>
          <a:p>
            <a:r>
              <a:rPr lang="en-US" baseline="0" dirty="0" smtClean="0"/>
              <a:t>Next, I posted the site on my Facebook page and offered an incentive for respondents to complete the survey  </a:t>
            </a:r>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14</a:t>
            </a:fld>
            <a:endParaRPr lang="en-US" dirty="0"/>
          </a:p>
        </p:txBody>
      </p:sp>
    </p:spTree>
    <p:extLst>
      <p:ext uri="{BB962C8B-B14F-4D97-AF65-F5344CB8AC3E}">
        <p14:creationId xmlns:p14="http://schemas.microsoft.com/office/powerpoint/2010/main" val="114772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I first summarize choice data is to compute choice </a:t>
            </a:r>
            <a:r>
              <a:rPr lang="en-US" i="1" dirty="0" smtClean="0"/>
              <a:t>counts</a:t>
            </a:r>
            <a:r>
              <a:rPr lang="en-US" i="0" baseline="0" dirty="0" smtClean="0"/>
              <a:t> for each </a:t>
            </a:r>
            <a:r>
              <a:rPr lang="en-US" dirty="0" smtClean="0"/>
              <a:t>alternative using </a:t>
            </a:r>
            <a:r>
              <a:rPr lang="en-US" dirty="0" err="1" smtClean="0"/>
              <a:t>xtabs</a:t>
            </a:r>
            <a:r>
              <a:rPr lang="en-US" dirty="0" smtClean="0"/>
              <a:t>() </a:t>
            </a:r>
          </a:p>
          <a:p>
            <a:r>
              <a:rPr lang="en-US" dirty="0" smtClean="0"/>
              <a:t>Notice that Respondents</a:t>
            </a:r>
            <a:r>
              <a:rPr lang="en-US" baseline="0" dirty="0" smtClean="0"/>
              <a:t> </a:t>
            </a:r>
            <a:endParaRPr lang="en-US" dirty="0" smtClean="0"/>
          </a:p>
          <a:p>
            <a:r>
              <a:rPr lang="en-US" dirty="0" smtClean="0"/>
              <a:t>Pulp</a:t>
            </a:r>
            <a:r>
              <a:rPr lang="en-US" baseline="0" dirty="0" smtClean="0"/>
              <a:t> none, Frozen, </a:t>
            </a:r>
            <a:r>
              <a:rPr lang="en-US" baseline="0" dirty="0" err="1" smtClean="0"/>
              <a:t>Vit_D</a:t>
            </a:r>
            <a:r>
              <a:rPr lang="en-US" baseline="0" dirty="0" smtClean="0"/>
              <a:t> best price 3,89  were all choose the most</a:t>
            </a:r>
          </a:p>
          <a:p>
            <a:endParaRPr lang="en-US" baseline="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b="1" baseline="0" dirty="0" smtClean="0"/>
              <a:t>Note: </a:t>
            </a:r>
            <a:r>
              <a:rPr lang="en-US" baseline="0" dirty="0" smtClean="0"/>
              <a:t>you can see that most of the attribute ran about 3,000</a:t>
            </a:r>
          </a:p>
        </p:txBody>
      </p:sp>
      <p:sp>
        <p:nvSpPr>
          <p:cNvPr id="4" name="Slide Number Placeholder 3"/>
          <p:cNvSpPr>
            <a:spLocks noGrp="1"/>
          </p:cNvSpPr>
          <p:nvPr>
            <p:ph type="sldNum" sz="quarter" idx="10"/>
          </p:nvPr>
        </p:nvSpPr>
        <p:spPr/>
        <p:txBody>
          <a:bodyPr/>
          <a:lstStyle/>
          <a:p>
            <a:fld id="{EF2337F8-66A0-5944-B0FD-F35AB8215574}" type="slidenum">
              <a:rPr lang="en-US" smtClean="0"/>
              <a:t>15</a:t>
            </a:fld>
            <a:endParaRPr lang="en-US" dirty="0"/>
          </a:p>
        </p:txBody>
      </p:sp>
    </p:spTree>
    <p:extLst>
      <p:ext uri="{BB962C8B-B14F-4D97-AF65-F5344CB8AC3E}">
        <p14:creationId xmlns:p14="http://schemas.microsoft.com/office/powerpoint/2010/main" val="129977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err="1" smtClean="0">
                <a:solidFill>
                  <a:schemeClr val="tx1"/>
                </a:solidFill>
                <a:effectLst/>
                <a:latin typeface="+mn-lt"/>
                <a:ea typeface="+mn-ea"/>
                <a:cs typeface="+mn-cs"/>
              </a:rPr>
              <a:t>Mlogit</a:t>
            </a:r>
            <a:r>
              <a:rPr lang="en-US" sz="900" kern="1200" dirty="0" smtClean="0">
                <a:solidFill>
                  <a:schemeClr val="tx1"/>
                </a:solidFill>
                <a:effectLst/>
                <a:latin typeface="+mn-lt"/>
                <a:ea typeface="+mn-ea"/>
                <a:cs typeface="+mn-cs"/>
              </a:rPr>
              <a:t> </a:t>
            </a:r>
            <a:r>
              <a:rPr lang="en-US" sz="900" kern="1200" dirty="0" smtClean="0">
                <a:solidFill>
                  <a:schemeClr val="tx1"/>
                </a:solidFill>
                <a:effectLst/>
                <a:latin typeface="+mn-lt"/>
                <a:ea typeface="+mn-ea"/>
                <a:cs typeface="+mn-cs"/>
              </a:rPr>
              <a:t>(</a:t>
            </a:r>
            <a:r>
              <a:rPr lang="en-US" sz="900" i="1" dirty="0" smtClean="0"/>
              <a:t>multinomial </a:t>
            </a:r>
            <a:r>
              <a:rPr lang="en-US" sz="900" i="1" dirty="0" err="1" smtClean="0"/>
              <a:t>logit</a:t>
            </a:r>
            <a:r>
              <a:rPr lang="en-US" sz="900" i="1" dirty="0" smtClean="0"/>
              <a:t> </a:t>
            </a:r>
            <a:r>
              <a:rPr lang="en-US" sz="900" dirty="0" smtClean="0"/>
              <a:t>model) </a:t>
            </a:r>
            <a:r>
              <a:rPr lang="en-US" sz="900" kern="1200" dirty="0" smtClean="0">
                <a:solidFill>
                  <a:schemeClr val="tx1"/>
                </a:solidFill>
                <a:effectLst/>
                <a:latin typeface="+mn-lt"/>
                <a:ea typeface="+mn-ea"/>
                <a:cs typeface="+mn-cs"/>
              </a:rPr>
              <a:t>is the most commonly used choice model.</a:t>
            </a:r>
            <a:r>
              <a:rPr lang="en-US" sz="900" kern="1200" baseline="0" dirty="0" smtClean="0">
                <a:solidFill>
                  <a:schemeClr val="tx1"/>
                </a:solidFill>
                <a:effectLst/>
                <a:latin typeface="+mn-lt"/>
                <a:ea typeface="+mn-ea"/>
                <a:cs typeface="+mn-cs"/>
              </a:rPr>
              <a:t> </a:t>
            </a:r>
            <a:r>
              <a:rPr lang="en-US" sz="900" kern="1200" dirty="0" smtClean="0">
                <a:solidFill>
                  <a:schemeClr val="tx1"/>
                </a:solidFill>
                <a:effectLst/>
                <a:latin typeface="+mn-lt"/>
                <a:ea typeface="+mn-ea"/>
                <a:cs typeface="+mn-cs"/>
              </a:rPr>
              <a:t>Its</a:t>
            </a:r>
            <a:r>
              <a:rPr lang="en-US" sz="900" kern="1200" baseline="0" dirty="0" smtClean="0">
                <a:solidFill>
                  <a:schemeClr val="tx1"/>
                </a:solidFill>
                <a:effectLst/>
                <a:latin typeface="+mn-lt"/>
                <a:ea typeface="+mn-ea"/>
                <a:cs typeface="+mn-cs"/>
              </a:rPr>
              <a:t> also called the </a:t>
            </a:r>
            <a:r>
              <a:rPr lang="en-US" sz="900" i="1" kern="1200" dirty="0" smtClean="0">
                <a:solidFill>
                  <a:schemeClr val="tx1"/>
                </a:solidFill>
                <a:effectLst/>
                <a:latin typeface="+mn-lt"/>
                <a:ea typeface="+mn-ea"/>
                <a:cs typeface="+mn-cs"/>
              </a:rPr>
              <a:t>conditional </a:t>
            </a:r>
            <a:r>
              <a:rPr lang="en-US" sz="900" i="1" kern="1200" dirty="0" err="1" smtClean="0">
                <a:solidFill>
                  <a:schemeClr val="tx1"/>
                </a:solidFill>
                <a:effectLst/>
                <a:latin typeface="+mn-lt"/>
                <a:ea typeface="+mn-ea"/>
                <a:cs typeface="+mn-cs"/>
              </a:rPr>
              <a:t>logit</a:t>
            </a:r>
            <a:endParaRPr lang="en-US" sz="900" kern="1200" dirty="0" smtClean="0">
              <a:solidFill>
                <a:schemeClr val="tx1"/>
              </a:solidFill>
              <a:effectLst/>
              <a:latin typeface="+mn-lt"/>
              <a:ea typeface="+mn-ea"/>
              <a:cs typeface="+mn-cs"/>
            </a:endParaRPr>
          </a:p>
          <a:p>
            <a:r>
              <a:rPr lang="en-US" sz="900" b="1" dirty="0" smtClean="0">
                <a:solidFill>
                  <a:schemeClr val="accent2"/>
                </a:solidFill>
              </a:rPr>
              <a:t>Estimate </a:t>
            </a:r>
            <a:r>
              <a:rPr lang="en-US" sz="900" dirty="0" smtClean="0"/>
              <a:t>lists the mean values for each level  </a:t>
            </a:r>
            <a:r>
              <a:rPr lang="en-US" sz="900" baseline="0" dirty="0" smtClean="0"/>
              <a:t>(how attractive </a:t>
            </a:r>
            <a:r>
              <a:rPr lang="en-US" sz="900" baseline="0" dirty="0" smtClean="0"/>
              <a:t>each</a:t>
            </a:r>
            <a:endParaRPr lang="en-US" sz="900" dirty="0" smtClean="0"/>
          </a:p>
          <a:p>
            <a:r>
              <a:rPr lang="en-US" sz="900" b="1" dirty="0" smtClean="0">
                <a:solidFill>
                  <a:schemeClr val="accent2"/>
                </a:solidFill>
              </a:rPr>
              <a:t>Std. Error </a:t>
            </a:r>
            <a:r>
              <a:rPr lang="en-US" sz="900" dirty="0" smtClean="0"/>
              <a:t>determines how precise the estimate - a statistical test of whether the coefficient is different than zero. </a:t>
            </a:r>
          </a:p>
          <a:p>
            <a:pPr marL="0" marR="0" indent="0" algn="l" defTabSz="685800" rtl="0" eaLnBrk="1" fontAlgn="auto" latinLnBrk="0" hangingPunct="1">
              <a:lnSpc>
                <a:spcPct val="100000"/>
              </a:lnSpc>
              <a:spcBef>
                <a:spcPts val="0"/>
              </a:spcBef>
              <a:spcAft>
                <a:spcPts val="0"/>
              </a:spcAft>
              <a:buClrTx/>
              <a:buSzTx/>
              <a:buFontTx/>
              <a:buNone/>
              <a:tabLst/>
              <a:defRPr/>
            </a:pPr>
            <a:endParaRPr lang="en-US" sz="900" kern="1200" dirty="0" smtClean="0">
              <a:solidFill>
                <a:schemeClr val="tx1"/>
              </a:solidFill>
              <a:effectLst/>
              <a:latin typeface="+mn-lt"/>
              <a:ea typeface="+mn-ea"/>
              <a:cs typeface="+mn-cs"/>
            </a:endParaRPr>
          </a:p>
          <a:p>
            <a:pPr marL="0" marR="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Intercept parameter estimates are non-significant and close to zero. </a:t>
            </a:r>
            <a:endParaRPr lang="en-US" dirty="0" smtClean="0"/>
          </a:p>
          <a:p>
            <a:r>
              <a:rPr lang="en-US" sz="900" kern="1200" dirty="0" smtClean="0">
                <a:solidFill>
                  <a:schemeClr val="tx1"/>
                </a:solidFill>
                <a:effectLst/>
                <a:latin typeface="+mn-lt"/>
                <a:ea typeface="+mn-ea"/>
                <a:cs typeface="+mn-cs"/>
              </a:rPr>
              <a:t>Checking</a:t>
            </a:r>
            <a:r>
              <a:rPr lang="en-US" sz="900" kern="1200" baseline="0" dirty="0" smtClean="0">
                <a:solidFill>
                  <a:schemeClr val="tx1"/>
                </a:solidFill>
                <a:effectLst/>
                <a:latin typeface="+mn-lt"/>
                <a:ea typeface="+mn-ea"/>
                <a:cs typeface="+mn-cs"/>
              </a:rPr>
              <a:t> </a:t>
            </a:r>
            <a:r>
              <a:rPr lang="en-US" sz="900" kern="1200" baseline="0" dirty="0" smtClean="0">
                <a:solidFill>
                  <a:schemeClr val="tx1"/>
                </a:solidFill>
                <a:effectLst/>
                <a:latin typeface="+mn-lt"/>
                <a:ea typeface="+mn-ea"/>
                <a:cs typeface="+mn-cs"/>
              </a:rPr>
              <a:t>the intercepts --</a:t>
            </a:r>
            <a:r>
              <a:rPr lang="en-US" sz="900" kern="1200" dirty="0" smtClean="0">
                <a:solidFill>
                  <a:schemeClr val="tx1"/>
                </a:solidFill>
                <a:effectLst/>
                <a:latin typeface="+mn-lt"/>
                <a:ea typeface="+mn-ea"/>
                <a:cs typeface="+mn-cs"/>
              </a:rPr>
              <a:t>might be a indicate a good</a:t>
            </a:r>
            <a:r>
              <a:rPr lang="en-US" sz="900" kern="1200" baseline="0" dirty="0" smtClean="0">
                <a:solidFill>
                  <a:schemeClr val="tx1"/>
                </a:solidFill>
                <a:effectLst/>
                <a:latin typeface="+mn-lt"/>
                <a:ea typeface="+mn-ea"/>
                <a:cs typeface="+mn-cs"/>
              </a:rPr>
              <a:t> test to make sure </a:t>
            </a:r>
            <a:r>
              <a:rPr lang="en-US" sz="900" kern="1200" dirty="0" smtClean="0">
                <a:solidFill>
                  <a:schemeClr val="tx1"/>
                </a:solidFill>
                <a:effectLst/>
                <a:latin typeface="+mn-lt"/>
                <a:ea typeface="+mn-ea"/>
                <a:cs typeface="+mn-cs"/>
              </a:rPr>
              <a:t>respondents are not choosing the first or the last option without considering the questions.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16</a:t>
            </a:fld>
            <a:endParaRPr lang="en-US" dirty="0"/>
          </a:p>
        </p:txBody>
      </p:sp>
    </p:spTree>
    <p:extLst>
      <p:ext uri="{BB962C8B-B14F-4D97-AF65-F5344CB8AC3E}">
        <p14:creationId xmlns:p14="http://schemas.microsoft.com/office/powerpoint/2010/main" val="147895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Font typeface="Arial" charset="0"/>
              <a:buNone/>
            </a:pPr>
            <a:r>
              <a:rPr lang="en-US" dirty="0" smtClean="0"/>
              <a:t>Bi</a:t>
            </a:r>
            <a:r>
              <a:rPr lang="en-US" baseline="0" dirty="0" smtClean="0"/>
              <a:t>t surprise by the turnout but I was still able to get good results. </a:t>
            </a:r>
          </a:p>
          <a:p>
            <a:pPr marL="0" lvl="0" indent="0" algn="l">
              <a:buFont typeface="Arial" charset="0"/>
              <a:buNone/>
            </a:pPr>
            <a:endParaRPr lang="en-US" baseline="0" dirty="0" smtClean="0"/>
          </a:p>
          <a:p>
            <a:pPr marL="0" lvl="0" indent="0" algn="l">
              <a:buFont typeface="Arial" charset="0"/>
              <a:buNone/>
            </a:pPr>
            <a:r>
              <a:rPr lang="en-US" dirty="0" smtClean="0"/>
              <a:t>Discover has a built in feature for analyzing</a:t>
            </a:r>
            <a:r>
              <a:rPr lang="en-US" baseline="0" dirty="0" smtClean="0"/>
              <a:t> data the CBC </a:t>
            </a:r>
            <a:r>
              <a:rPr lang="en-US" dirty="0" smtClean="0"/>
              <a:t>Simulator </a:t>
            </a:r>
            <a:r>
              <a:rPr lang="en-US" dirty="0" smtClean="0"/>
              <a:t>uses an Empirical Bayes modeling procedure, </a:t>
            </a:r>
            <a:endParaRPr lang="en-US" dirty="0" smtClean="0"/>
          </a:p>
          <a:p>
            <a:pPr marL="0" lvl="0" indent="0" algn="l">
              <a:buFont typeface="Arial" charset="0"/>
              <a:buNone/>
            </a:pPr>
            <a:r>
              <a:rPr lang="en-US" dirty="0" smtClean="0"/>
              <a:t>which </a:t>
            </a:r>
            <a:r>
              <a:rPr lang="en-US" dirty="0" smtClean="0"/>
              <a:t>provides an individual level of </a:t>
            </a:r>
            <a:r>
              <a:rPr lang="en-US" dirty="0" smtClean="0"/>
              <a:t>estimation.</a:t>
            </a:r>
            <a:r>
              <a:rPr lang="en-US" baseline="0" dirty="0" smtClean="0"/>
              <a:t> Discover offers three t</a:t>
            </a:r>
            <a:r>
              <a:rPr lang="en-US" dirty="0" smtClean="0"/>
              <a:t>ypes</a:t>
            </a:r>
            <a:r>
              <a:rPr lang="en-US" dirty="0" smtClean="0"/>
              <a:t> of outputs, which are:</a:t>
            </a:r>
          </a:p>
          <a:p>
            <a:pPr marL="0" lvl="0" indent="0" algn="l">
              <a:buFont typeface="Arial" charset="0"/>
              <a:buNone/>
            </a:pPr>
            <a:r>
              <a:rPr lang="en-US" dirty="0" smtClean="0"/>
              <a:t>Utilities</a:t>
            </a:r>
          </a:p>
          <a:p>
            <a:pPr marL="0" lvl="0" indent="0" algn="l">
              <a:buFont typeface="Arial" charset="0"/>
              <a:buNone/>
            </a:pPr>
            <a:r>
              <a:rPr lang="en-US" dirty="0" smtClean="0"/>
              <a:t>Importance</a:t>
            </a:r>
          </a:p>
          <a:p>
            <a:pPr marL="0" lvl="0" indent="0" algn="l">
              <a:buFont typeface="Arial" charset="0"/>
              <a:buNone/>
            </a:pPr>
            <a:r>
              <a:rPr lang="en-US" dirty="0" smtClean="0"/>
              <a:t>Market Simulations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17</a:t>
            </a:fld>
            <a:endParaRPr lang="en-US" dirty="0"/>
          </a:p>
        </p:txBody>
      </p:sp>
    </p:spTree>
    <p:extLst>
      <p:ext uri="{BB962C8B-B14F-4D97-AF65-F5344CB8AC3E}">
        <p14:creationId xmlns:p14="http://schemas.microsoft.com/office/powerpoint/2010/main" val="369390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latin typeface="+mn-lt"/>
                <a:ea typeface="+mn-ea"/>
                <a:cs typeface="+mn-cs"/>
              </a:rPr>
              <a:t>To</a:t>
            </a:r>
            <a:r>
              <a:rPr lang="en-US" sz="900" kern="1200" baseline="0" dirty="0" smtClean="0">
                <a:solidFill>
                  <a:schemeClr val="tx1"/>
                </a:solidFill>
                <a:latin typeface="+mn-lt"/>
                <a:ea typeface="+mn-ea"/>
                <a:cs typeface="+mn-cs"/>
              </a:rPr>
              <a:t> </a:t>
            </a:r>
            <a:r>
              <a:rPr lang="en-US" sz="900" kern="1200" dirty="0" smtClean="0">
                <a:solidFill>
                  <a:schemeClr val="tx1"/>
                </a:solidFill>
                <a:latin typeface="+mn-lt"/>
                <a:ea typeface="+mn-ea"/>
                <a:cs typeface="+mn-cs"/>
              </a:rPr>
              <a:t>analyzing</a:t>
            </a:r>
            <a:r>
              <a:rPr lang="en-US" sz="900" kern="1200" baseline="0" dirty="0" smtClean="0">
                <a:solidFill>
                  <a:schemeClr val="tx1"/>
                </a:solidFill>
                <a:latin typeface="+mn-lt"/>
                <a:ea typeface="+mn-ea"/>
                <a:cs typeface="+mn-cs"/>
              </a:rPr>
              <a:t> choice- base conjoint you would consider the attributes</a:t>
            </a:r>
            <a:r>
              <a:rPr lang="en-US" sz="900" kern="1200" dirty="0" smtClean="0">
                <a:solidFill>
                  <a:schemeClr val="tx1"/>
                </a:solidFill>
                <a:latin typeface="+mn-lt"/>
                <a:ea typeface="+mn-ea"/>
                <a:cs typeface="+mn-cs"/>
              </a:rPr>
              <a:t> numerical part-worth utility </a:t>
            </a:r>
          </a:p>
          <a:p>
            <a:r>
              <a:rPr lang="en-US" sz="900" kern="1200" dirty="0" smtClean="0">
                <a:solidFill>
                  <a:schemeClr val="tx1"/>
                </a:solidFill>
                <a:latin typeface="+mn-lt"/>
                <a:ea typeface="+mn-ea"/>
                <a:cs typeface="+mn-cs"/>
              </a:rPr>
              <a:t>Which is a</a:t>
            </a:r>
            <a:r>
              <a:rPr lang="en-US" sz="900" kern="1200" baseline="0" dirty="0" smtClean="0">
                <a:solidFill>
                  <a:schemeClr val="tx1"/>
                </a:solidFill>
                <a:latin typeface="+mn-lt"/>
                <a:ea typeface="+mn-ea"/>
                <a:cs typeface="+mn-cs"/>
              </a:rPr>
              <a:t> </a:t>
            </a:r>
            <a:r>
              <a:rPr lang="en-US" sz="900" kern="1200" dirty="0" smtClean="0">
                <a:solidFill>
                  <a:schemeClr val="tx1"/>
                </a:solidFill>
                <a:latin typeface="+mn-lt"/>
                <a:ea typeface="+mn-ea"/>
                <a:cs typeface="+mn-cs"/>
              </a:rPr>
              <a:t>value that</a:t>
            </a:r>
            <a:r>
              <a:rPr lang="en-US" sz="900" kern="1200" baseline="0" dirty="0" smtClean="0">
                <a:solidFill>
                  <a:schemeClr val="tx1"/>
                </a:solidFill>
                <a:latin typeface="+mn-lt"/>
                <a:ea typeface="+mn-ea"/>
                <a:cs typeface="+mn-cs"/>
              </a:rPr>
              <a:t> is </a:t>
            </a:r>
            <a:r>
              <a:rPr lang="en-US" sz="900" kern="1200" dirty="0" smtClean="0">
                <a:solidFill>
                  <a:schemeClr val="tx1"/>
                </a:solidFill>
                <a:latin typeface="+mn-lt"/>
                <a:ea typeface="+mn-ea"/>
                <a:cs typeface="+mn-cs"/>
              </a:rPr>
              <a:t>computed for each level of each attribute.</a:t>
            </a:r>
          </a:p>
          <a:p>
            <a:pPr marL="171450" indent="-171450">
              <a:buFontTx/>
              <a:buChar char="-"/>
            </a:pPr>
            <a:r>
              <a:rPr lang="en-US" sz="900" kern="1200" dirty="0" smtClean="0">
                <a:solidFill>
                  <a:schemeClr val="tx1"/>
                </a:solidFill>
                <a:latin typeface="+mn-lt"/>
                <a:ea typeface="+mn-ea"/>
                <a:cs typeface="+mn-cs"/>
              </a:rPr>
              <a:t>Large part-worth utilities are assigned to the most preferred levels,</a:t>
            </a:r>
          </a:p>
          <a:p>
            <a:pPr marL="171450" indent="-171450">
              <a:buFontTx/>
              <a:buChar char="-"/>
            </a:pPr>
            <a:r>
              <a:rPr lang="en-US" sz="900" kern="1200" dirty="0" smtClean="0">
                <a:solidFill>
                  <a:schemeClr val="tx1"/>
                </a:solidFill>
                <a:latin typeface="+mn-lt"/>
                <a:ea typeface="+mn-ea"/>
                <a:cs typeface="+mn-cs"/>
              </a:rPr>
              <a:t>small part-worth utilities are assigned to the least preferred levels. </a:t>
            </a:r>
          </a:p>
          <a:p>
            <a:pPr marL="171450" indent="-171450">
              <a:buFontTx/>
              <a:buChar char="-"/>
            </a:pPr>
            <a:r>
              <a:rPr lang="en-US" sz="900" kern="1200" dirty="0" smtClean="0">
                <a:solidFill>
                  <a:schemeClr val="tx1"/>
                </a:solidFill>
                <a:latin typeface="+mn-lt"/>
                <a:ea typeface="+mn-ea"/>
                <a:cs typeface="+mn-cs"/>
              </a:rPr>
              <a:t>The attributes with the largest part-worth utility range are considered the most important in predicting preference. </a:t>
            </a:r>
            <a:endParaRPr lang="en-US" dirty="0" smtClean="0"/>
          </a:p>
          <a:p>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18</a:t>
            </a:fld>
            <a:endParaRPr lang="en-US" dirty="0"/>
          </a:p>
        </p:txBody>
      </p:sp>
    </p:spTree>
    <p:extLst>
      <p:ext uri="{BB962C8B-B14F-4D97-AF65-F5344CB8AC3E}">
        <p14:creationId xmlns:p14="http://schemas.microsoft.com/office/powerpoint/2010/main" val="254937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Ths</a:t>
            </a:r>
            <a:r>
              <a:rPr lang="en-US" dirty="0" smtClean="0"/>
              <a:t> output looks at the</a:t>
            </a:r>
            <a:r>
              <a:rPr lang="en-US" baseline="0" dirty="0" smtClean="0"/>
              <a:t> overall effect of each utility on consumer choice</a:t>
            </a:r>
          </a:p>
          <a:p>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19</a:t>
            </a:fld>
            <a:endParaRPr lang="en-US" dirty="0"/>
          </a:p>
        </p:txBody>
      </p:sp>
    </p:spTree>
    <p:extLst>
      <p:ext uri="{BB962C8B-B14F-4D97-AF65-F5344CB8AC3E}">
        <p14:creationId xmlns:p14="http://schemas.microsoft.com/office/powerpoint/2010/main" val="118919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r>
              <a:rPr lang="en-US" baseline="0" dirty="0" smtClean="0"/>
              <a:t> agenda of topics I will cover </a:t>
            </a:r>
            <a:r>
              <a:rPr lang="en-US" dirty="0" smtClean="0"/>
              <a:t>in my presentation for </a:t>
            </a:r>
            <a:r>
              <a:rPr lang="en-US" baseline="0" dirty="0" smtClean="0"/>
              <a:t>my practicum product, each topic in be reviewed in detail. To start, let’s look at the overview</a:t>
            </a:r>
          </a:p>
          <a:p>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2</a:t>
            </a:fld>
            <a:endParaRPr lang="en-US" dirty="0"/>
          </a:p>
        </p:txBody>
      </p:sp>
    </p:spTree>
    <p:extLst>
      <p:ext uri="{BB962C8B-B14F-4D97-AF65-F5344CB8AC3E}">
        <p14:creationId xmlns:p14="http://schemas.microsoft.com/office/powerpoint/2010/main" val="1996889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where </a:t>
            </a:r>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20</a:t>
            </a:fld>
            <a:endParaRPr lang="en-US" dirty="0"/>
          </a:p>
        </p:txBody>
      </p:sp>
    </p:spTree>
    <p:extLst>
      <p:ext uri="{BB962C8B-B14F-4D97-AF65-F5344CB8AC3E}">
        <p14:creationId xmlns:p14="http://schemas.microsoft.com/office/powerpoint/2010/main" val="122792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can</a:t>
            </a:r>
            <a:r>
              <a:rPr lang="en-US" baseline="0" dirty="0" smtClean="0"/>
              <a:t> see the same type of market simulation that show respondents are prefer frozen over fresh at a lower price point </a:t>
            </a:r>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21</a:t>
            </a:fld>
            <a:endParaRPr lang="en-US" dirty="0"/>
          </a:p>
        </p:txBody>
      </p:sp>
    </p:spTree>
    <p:extLst>
      <p:ext uri="{BB962C8B-B14F-4D97-AF65-F5344CB8AC3E}">
        <p14:creationId xmlns:p14="http://schemas.microsoft.com/office/powerpoint/2010/main" val="106755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Choice-based conjoint analysis provides excellent estimates of the importance of the features, especially in regards to pricing. </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So the goal here is to use this type of analysis</a:t>
            </a:r>
            <a:r>
              <a:rPr lang="en-US" baseline="0" dirty="0" smtClean="0"/>
              <a:t> to </a:t>
            </a:r>
            <a:r>
              <a:rPr lang="en-US" dirty="0" smtClean="0"/>
              <a:t>estimate the value of each level in </a:t>
            </a:r>
            <a:r>
              <a:rPr lang="en-US" b="1" dirty="0" smtClean="0">
                <a:solidFill>
                  <a:schemeClr val="accent2"/>
                </a:solidFill>
              </a:rPr>
              <a:t>order to make</a:t>
            </a:r>
            <a:r>
              <a:rPr lang="en-US" b="1" baseline="0" dirty="0" smtClean="0">
                <a:solidFill>
                  <a:schemeClr val="accent2"/>
                </a:solidFill>
              </a:rPr>
              <a:t> the</a:t>
            </a:r>
            <a:r>
              <a:rPr lang="en-US" b="1" dirty="0" smtClean="0">
                <a:solidFill>
                  <a:schemeClr val="accent2"/>
                </a:solidFill>
              </a:rPr>
              <a:t> optimal product. </a:t>
            </a:r>
          </a:p>
          <a:p>
            <a:r>
              <a:rPr lang="en-US" baseline="0" dirty="0" smtClean="0"/>
              <a:t>What </a:t>
            </a:r>
            <a:r>
              <a:rPr lang="en-US" baseline="0" dirty="0" smtClean="0"/>
              <a:t>product should be developed. </a:t>
            </a:r>
            <a:endParaRPr lang="en-US" baseline="0" dirty="0" smtClean="0"/>
          </a:p>
          <a:p>
            <a:pPr marL="171450" marR="0" indent="-171450" algn="l" defTabSz="685800" rtl="0" eaLnBrk="1" fontAlgn="auto" latinLnBrk="0" hangingPunct="1">
              <a:lnSpc>
                <a:spcPct val="100000"/>
              </a:lnSpc>
              <a:spcBef>
                <a:spcPts val="0"/>
              </a:spcBef>
              <a:spcAft>
                <a:spcPts val="0"/>
              </a:spcAft>
              <a:buClrTx/>
              <a:buSzTx/>
              <a:buFontTx/>
              <a:buChar char="-"/>
              <a:tabLst/>
              <a:defRPr/>
            </a:pPr>
            <a:r>
              <a:rPr lang="en-US" baseline="0" dirty="0" smtClean="0"/>
              <a:t>Right off we know customer are price sensitive so pricing the product 20cent above the preferred price – can work.</a:t>
            </a:r>
          </a:p>
          <a:p>
            <a:pPr marL="171450" indent="-171450">
              <a:buFontTx/>
              <a:buChar char="-"/>
            </a:pPr>
            <a:r>
              <a:rPr lang="en-US" baseline="0" dirty="0" smtClean="0"/>
              <a:t>Offered 1 vitamin (B12) along with an explanation of its benefits </a:t>
            </a:r>
          </a:p>
          <a:p>
            <a:pPr marL="171450" indent="-171450">
              <a:buFontTx/>
              <a:buChar char="-"/>
            </a:pPr>
            <a:r>
              <a:rPr lang="en-US" baseline="0" dirty="0" smtClean="0"/>
              <a:t>Fresh – None concrete (can’t say fresh squeezed as it is not actually fresh) </a:t>
            </a:r>
          </a:p>
          <a:p>
            <a:pPr marL="171450" indent="-171450">
              <a:buFontTx/>
              <a:buChar char="-"/>
            </a:pPr>
            <a:r>
              <a:rPr lang="en-US" baseline="0" dirty="0" smtClean="0"/>
              <a:t>Market to women /potential family – Make time for Orange Goodness </a:t>
            </a:r>
          </a:p>
          <a:p>
            <a:pPr marL="171450" indent="-171450">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22</a:t>
            </a:fld>
            <a:endParaRPr lang="en-US" dirty="0"/>
          </a:p>
        </p:txBody>
      </p:sp>
    </p:spTree>
    <p:extLst>
      <p:ext uri="{BB962C8B-B14F-4D97-AF65-F5344CB8AC3E}">
        <p14:creationId xmlns:p14="http://schemas.microsoft.com/office/powerpoint/2010/main" val="1049153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Working with live survey data – in to correct format  from</a:t>
            </a:r>
            <a:r>
              <a:rPr lang="en-US" sz="900" baseline="0" dirty="0" smtClean="0"/>
              <a:t> different programing's </a:t>
            </a:r>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23</a:t>
            </a:fld>
            <a:endParaRPr lang="en-US" dirty="0"/>
          </a:p>
        </p:txBody>
      </p:sp>
    </p:spTree>
    <p:extLst>
      <p:ext uri="{BB962C8B-B14F-4D97-AF65-F5344CB8AC3E}">
        <p14:creationId xmlns:p14="http://schemas.microsoft.com/office/powerpoint/2010/main" val="1658590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Useful</a:t>
            </a:r>
            <a:r>
              <a:rPr lang="en-US" baseline="0" dirty="0" smtClean="0"/>
              <a:t> References</a:t>
            </a:r>
          </a:p>
          <a:p>
            <a:pPr marL="0" marR="0" lvl="1" indent="0" algn="l" defTabSz="685800" rtl="0" eaLnBrk="1" fontAlgn="auto" latinLnBrk="0" hangingPunct="1">
              <a:lnSpc>
                <a:spcPct val="100000"/>
              </a:lnSpc>
              <a:spcBef>
                <a:spcPts val="0"/>
              </a:spcBef>
              <a:spcAft>
                <a:spcPts val="0"/>
              </a:spcAft>
              <a:buClrTx/>
              <a:buSzTx/>
              <a:buFontTx/>
              <a:buNone/>
              <a:tabLst/>
              <a:defRPr/>
            </a:pPr>
            <a:r>
              <a:rPr lang="en-US" dirty="0" smtClean="0"/>
              <a:t>Business Insider, </a:t>
            </a:r>
            <a:r>
              <a:rPr lang="en-US" dirty="0" smtClean="0">
                <a:hlinkClick r:id="rId3"/>
              </a:rPr>
              <a:t>Orange juice is being called a massive scam — and now it's disappearing from breakfast in America</a:t>
            </a:r>
            <a:r>
              <a:rPr lang="en-US" dirty="0" smtClean="0"/>
              <a:t>, Hayley Peterson, </a:t>
            </a:r>
            <a:r>
              <a:rPr lang="pt-BR" dirty="0" err="1" smtClean="0"/>
              <a:t>Oct</a:t>
            </a:r>
            <a:r>
              <a:rPr lang="pt-BR" dirty="0" smtClean="0"/>
              <a:t>. 13, 2016</a:t>
            </a:r>
          </a:p>
          <a:p>
            <a:endParaRPr lang="en-US" dirty="0" smtClean="0"/>
          </a:p>
          <a:p>
            <a:r>
              <a:rPr lang="en-US" dirty="0" smtClean="0"/>
              <a:t>Https</a:t>
            </a:r>
            <a:r>
              <a:rPr lang="en-US" dirty="0" smtClean="0"/>
              <a:t>://</a:t>
            </a:r>
            <a:r>
              <a:rPr lang="en-US" dirty="0" err="1" smtClean="0"/>
              <a:t>www.surveyanalytics.com</a:t>
            </a:r>
            <a:r>
              <a:rPr lang="en-US" dirty="0" smtClean="0"/>
              <a:t>/choice-based-</a:t>
            </a:r>
            <a:r>
              <a:rPr lang="en-US" dirty="0" err="1" smtClean="0"/>
              <a:t>onjoint</a:t>
            </a:r>
            <a:r>
              <a:rPr lang="en-US" dirty="0" smtClean="0"/>
              <a:t>-</a:t>
            </a:r>
            <a:r>
              <a:rPr lang="en-US" dirty="0" err="1" smtClean="0"/>
              <a:t>analysis.html</a:t>
            </a:r>
            <a:endParaRPr lang="en-US" dirty="0" smtClean="0"/>
          </a:p>
          <a:p>
            <a:r>
              <a:rPr lang="en-US" dirty="0" smtClean="0"/>
              <a:t>https://</a:t>
            </a:r>
            <a:r>
              <a:rPr lang="en-US" dirty="0" err="1" smtClean="0"/>
              <a:t>www.qualtrics.com</a:t>
            </a:r>
            <a:r>
              <a:rPr lang="en-US" dirty="0" smtClean="0"/>
              <a:t>/</a:t>
            </a:r>
            <a:r>
              <a:rPr lang="en-US" dirty="0" err="1" smtClean="0"/>
              <a:t>wp</a:t>
            </a:r>
            <a:r>
              <a:rPr lang="en-US" dirty="0" smtClean="0"/>
              <a:t>-content/uploads/2012/09/</a:t>
            </a:r>
            <a:r>
              <a:rPr lang="en-US" dirty="0" err="1" smtClean="0"/>
              <a:t>ConjointAnalysisExp.pdf</a:t>
            </a:r>
            <a:endParaRPr lang="en-US" dirty="0" smtClean="0"/>
          </a:p>
          <a:p>
            <a:r>
              <a:rPr lang="en-US" dirty="0" smtClean="0"/>
              <a:t>https://</a:t>
            </a:r>
            <a:r>
              <a:rPr lang="en-US" dirty="0" err="1" smtClean="0"/>
              <a:t>help.xlstat.com</a:t>
            </a:r>
            <a:r>
              <a:rPr lang="en-US" dirty="0" smtClean="0"/>
              <a:t>/customer/en/portal/articles/2062347-choice-based-conjoint-cbc-in-excel-tutorial?b_id=9283</a:t>
            </a:r>
          </a:p>
          <a:p>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24</a:t>
            </a:fld>
            <a:endParaRPr lang="en-US" dirty="0"/>
          </a:p>
        </p:txBody>
      </p:sp>
    </p:spTree>
    <p:extLst>
      <p:ext uri="{BB962C8B-B14F-4D97-AF65-F5344CB8AC3E}">
        <p14:creationId xmlns:p14="http://schemas.microsoft.com/office/powerpoint/2010/main" val="154044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This presentation</a:t>
            </a:r>
            <a:r>
              <a:rPr lang="en-US" sz="900" baseline="0" dirty="0" smtClean="0"/>
              <a:t> will address my project on consumer choice and my study of survey analysis for Data Science Marketing. The project will demonstrate two different research methods used to evaluate consumer choice decision making. </a:t>
            </a:r>
          </a:p>
          <a:p>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3</a:t>
            </a:fld>
            <a:endParaRPr lang="en-US" dirty="0"/>
          </a:p>
        </p:txBody>
      </p:sp>
    </p:spTree>
    <p:extLst>
      <p:ext uri="{BB962C8B-B14F-4D97-AF65-F5344CB8AC3E}">
        <p14:creationId xmlns:p14="http://schemas.microsoft.com/office/powerpoint/2010/main" val="6679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Before I go</a:t>
            </a:r>
            <a:r>
              <a:rPr lang="en-US" sz="900" baseline="0" dirty="0" smtClean="0"/>
              <a:t> into the detail about my project – I want to give you an overview of consumer choice modeling and explain:</a:t>
            </a:r>
          </a:p>
          <a:p>
            <a:r>
              <a:rPr lang="en-US" sz="900" baseline="0" dirty="0" smtClean="0"/>
              <a:t> 1) The difference between customer and consumer</a:t>
            </a:r>
          </a:p>
          <a:p>
            <a:r>
              <a:rPr lang="en-US" sz="900" baseline="0" dirty="0" smtClean="0"/>
              <a:t> 2) who are Decision Makers (they responsible for the purchase decision) </a:t>
            </a:r>
          </a:p>
          <a:p>
            <a:r>
              <a:rPr lang="en-US" sz="900" baseline="0" dirty="0" smtClean="0"/>
              <a:t> 3) The key factors that influence purchase decisions</a:t>
            </a:r>
          </a:p>
          <a:p>
            <a:r>
              <a:rPr lang="en-US" sz="900" baseline="0" dirty="0" smtClean="0"/>
              <a:t> </a:t>
            </a:r>
          </a:p>
        </p:txBody>
      </p:sp>
      <p:sp>
        <p:nvSpPr>
          <p:cNvPr id="4" name="Slide Number Placeholder 3"/>
          <p:cNvSpPr>
            <a:spLocks noGrp="1"/>
          </p:cNvSpPr>
          <p:nvPr>
            <p:ph type="sldNum" sz="quarter" idx="10"/>
          </p:nvPr>
        </p:nvSpPr>
        <p:spPr/>
        <p:txBody>
          <a:bodyPr/>
          <a:lstStyle/>
          <a:p>
            <a:fld id="{EF2337F8-66A0-5944-B0FD-F35AB8215574}" type="slidenum">
              <a:rPr lang="en-US" smtClean="0"/>
              <a:t>4</a:t>
            </a:fld>
            <a:endParaRPr lang="en-US" dirty="0"/>
          </a:p>
        </p:txBody>
      </p:sp>
    </p:spTree>
    <p:extLst>
      <p:ext uri="{BB962C8B-B14F-4D97-AF65-F5344CB8AC3E}">
        <p14:creationId xmlns:p14="http://schemas.microsoft.com/office/powerpoint/2010/main" val="1565968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Choice Modeling is </a:t>
            </a:r>
          </a:p>
          <a:p>
            <a:r>
              <a:rPr lang="en-US" dirty="0" smtClean="0"/>
              <a:t>The primary</a:t>
            </a:r>
            <a:r>
              <a:rPr lang="en-US" baseline="0" dirty="0" smtClean="0"/>
              <a:t> technique for analyzing and predicting consumer behavior in data science marketing</a:t>
            </a:r>
          </a:p>
          <a:p>
            <a:pPr marL="228600" indent="-228600">
              <a:buAutoNum type="arabicParenR"/>
            </a:pPr>
            <a:endParaRPr lang="en-US" dirty="0" smtClean="0">
              <a:latin typeface="Arial" charset="0"/>
            </a:endParaRP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latin typeface="Arial" charset="0"/>
              </a:rPr>
              <a:t>Choice modeling helps to determine the relative influence: </a:t>
            </a:r>
          </a:p>
          <a:p>
            <a:pPr marL="171450" marR="0" indent="-171450" algn="l" defTabSz="685800" rtl="0" eaLnBrk="1" fontAlgn="auto" latinLnBrk="0" hangingPunct="1">
              <a:lnSpc>
                <a:spcPct val="100000"/>
              </a:lnSpc>
              <a:spcBef>
                <a:spcPts val="0"/>
              </a:spcBef>
              <a:spcAft>
                <a:spcPts val="0"/>
              </a:spcAft>
              <a:buClrTx/>
              <a:buSzTx/>
              <a:buFontTx/>
              <a:buChar char="-"/>
              <a:tabLst/>
              <a:defRPr/>
            </a:pPr>
            <a:r>
              <a:rPr lang="en-US" dirty="0" smtClean="0">
                <a:latin typeface="Arial" charset="0"/>
              </a:rPr>
              <a:t>Between</a:t>
            </a:r>
            <a:r>
              <a:rPr lang="en-US" baseline="0" dirty="0" smtClean="0">
                <a:latin typeface="Arial" charset="0"/>
              </a:rPr>
              <a:t> </a:t>
            </a:r>
            <a:r>
              <a:rPr lang="en-US" dirty="0" smtClean="0">
                <a:latin typeface="Arial" charset="0"/>
              </a:rPr>
              <a:t>different attributes of</a:t>
            </a:r>
            <a:r>
              <a:rPr lang="en-US" baseline="0" dirty="0" smtClean="0">
                <a:latin typeface="Arial" charset="0"/>
              </a:rPr>
              <a:t> </a:t>
            </a:r>
            <a:r>
              <a:rPr lang="en-US" dirty="0" smtClean="0">
                <a:latin typeface="Arial" charset="0"/>
              </a:rPr>
              <a:t>alternatives </a:t>
            </a:r>
          </a:p>
          <a:p>
            <a:pPr marL="171450" marR="0" indent="-171450" algn="l" defTabSz="685800" rtl="0" eaLnBrk="1" fontAlgn="auto" latinLnBrk="0" hangingPunct="1">
              <a:lnSpc>
                <a:spcPct val="100000"/>
              </a:lnSpc>
              <a:spcBef>
                <a:spcPts val="0"/>
              </a:spcBef>
              <a:spcAft>
                <a:spcPts val="0"/>
              </a:spcAft>
              <a:buClrTx/>
              <a:buSzTx/>
              <a:buFontTx/>
              <a:buChar char="-"/>
              <a:tabLst/>
              <a:defRPr/>
            </a:pPr>
            <a:r>
              <a:rPr lang="en-US" baseline="0" dirty="0" smtClean="0">
                <a:latin typeface="Arial" charset="0"/>
              </a:rPr>
              <a:t>Identify the </a:t>
            </a:r>
            <a:r>
              <a:rPr lang="en-US" dirty="0" smtClean="0">
                <a:latin typeface="Arial" charset="0"/>
              </a:rPr>
              <a:t>characteristics of decision makers when they make choice decisions.</a:t>
            </a:r>
          </a:p>
          <a:p>
            <a:endParaRPr lang="en-US" baseline="0" dirty="0" smtClean="0">
              <a:latin typeface="Arial" charset="0"/>
            </a:endParaRPr>
          </a:p>
          <a:p>
            <a:r>
              <a:rPr lang="en-US" baseline="0" dirty="0" smtClean="0"/>
              <a:t>This method offers the most realistic understanding of consumer buying behavior</a:t>
            </a:r>
          </a:p>
          <a:p>
            <a:endParaRPr lang="en-US" baseline="0" dirty="0" smtClean="0"/>
          </a:p>
          <a:p>
            <a:r>
              <a:rPr lang="en-US" baseline="0" dirty="0" smtClean="0"/>
              <a:t>In other words</a:t>
            </a:r>
          </a:p>
          <a:p>
            <a:r>
              <a:rPr lang="en-US" baseline="0" dirty="0" smtClean="0"/>
              <a:t>Choice models focus on understanding the alternatives as must haves trade-off </a:t>
            </a:r>
          </a:p>
          <a:p>
            <a:r>
              <a:rPr lang="en-US" baseline="0" dirty="0" smtClean="0"/>
              <a:t>Where as other models consider consumer preferences as options</a:t>
            </a:r>
          </a:p>
          <a:p>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5</a:t>
            </a:fld>
            <a:endParaRPr lang="en-US" dirty="0"/>
          </a:p>
        </p:txBody>
      </p:sp>
    </p:spTree>
    <p:extLst>
      <p:ext uri="{BB962C8B-B14F-4D97-AF65-F5344CB8AC3E}">
        <p14:creationId xmlns:p14="http://schemas.microsoft.com/office/powerpoint/2010/main" val="1945057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900" i="1" kern="1200" dirty="0" smtClean="0">
                <a:solidFill>
                  <a:schemeClr val="tx1"/>
                </a:solidFill>
                <a:latin typeface="+mn-lt"/>
                <a:ea typeface="+mn-ea"/>
                <a:cs typeface="+mn-cs"/>
              </a:rPr>
              <a:t>Conjoint </a:t>
            </a:r>
            <a:r>
              <a:rPr lang="en-US" dirty="0" smtClean="0"/>
              <a:t>multivariate </a:t>
            </a:r>
            <a:r>
              <a:rPr lang="en-US" sz="900" i="1" kern="1200" dirty="0" smtClean="0">
                <a:solidFill>
                  <a:schemeClr val="tx1"/>
                </a:solidFill>
                <a:latin typeface="+mn-lt"/>
                <a:ea typeface="+mn-ea"/>
                <a:cs typeface="+mn-cs"/>
              </a:rPr>
              <a:t>techniques measure the value the </a:t>
            </a:r>
            <a:r>
              <a:rPr lang="en-US" sz="900" b="1" i="1" kern="1200" dirty="0" smtClean="0">
                <a:solidFill>
                  <a:schemeClr val="tx1"/>
                </a:solidFill>
                <a:latin typeface="+mn-lt"/>
                <a:ea typeface="+mn-ea"/>
                <a:cs typeface="+mn-cs"/>
              </a:rPr>
              <a:t>market</a:t>
            </a:r>
            <a:r>
              <a:rPr lang="en-US" sz="900" b="1" i="1" kern="1200" baseline="0" dirty="0" smtClean="0">
                <a:solidFill>
                  <a:schemeClr val="tx1"/>
                </a:solidFill>
                <a:latin typeface="+mn-lt"/>
                <a:ea typeface="+mn-ea"/>
                <a:cs typeface="+mn-cs"/>
              </a:rPr>
              <a:t> </a:t>
            </a:r>
            <a:r>
              <a:rPr lang="en-US" sz="900" b="1" i="1" kern="1200" dirty="0" smtClean="0">
                <a:solidFill>
                  <a:schemeClr val="tx1"/>
                </a:solidFill>
                <a:latin typeface="+mn-lt"/>
                <a:ea typeface="+mn-ea"/>
                <a:cs typeface="+mn-cs"/>
              </a:rPr>
              <a:t>places on each feature of your product </a:t>
            </a:r>
          </a:p>
          <a:p>
            <a:pPr marL="171450" indent="-171450">
              <a:buFontTx/>
              <a:buChar char="-"/>
            </a:pPr>
            <a:r>
              <a:rPr lang="en-US" sz="900" i="1" kern="1200" dirty="0" smtClean="0">
                <a:solidFill>
                  <a:schemeClr val="tx1"/>
                </a:solidFill>
                <a:latin typeface="+mn-lt"/>
                <a:ea typeface="+mn-ea"/>
                <a:cs typeface="+mn-cs"/>
              </a:rPr>
              <a:t>and </a:t>
            </a:r>
            <a:r>
              <a:rPr lang="en-US" sz="900" b="1" i="1" kern="1200" dirty="0" smtClean="0">
                <a:solidFill>
                  <a:schemeClr val="tx1"/>
                </a:solidFill>
                <a:latin typeface="+mn-lt"/>
                <a:ea typeface="+mn-ea"/>
                <a:cs typeface="+mn-cs"/>
              </a:rPr>
              <a:t>predicts the value of any combination </a:t>
            </a:r>
            <a:r>
              <a:rPr lang="en-US" sz="900" i="1" kern="1200" dirty="0" smtClean="0">
                <a:solidFill>
                  <a:schemeClr val="tx1"/>
                </a:solidFill>
                <a:latin typeface="+mn-lt"/>
                <a:ea typeface="+mn-ea"/>
                <a:cs typeface="+mn-cs"/>
              </a:rPr>
              <a:t>of features. </a:t>
            </a:r>
          </a:p>
          <a:p>
            <a:pPr marL="171450" indent="-171450">
              <a:buFontTx/>
              <a:buChar char="-"/>
            </a:pPr>
            <a:r>
              <a:rPr lang="en-US" sz="900" i="1" kern="1200" dirty="0" smtClean="0">
                <a:solidFill>
                  <a:schemeClr val="tx1"/>
                </a:solidFill>
                <a:latin typeface="+mn-lt"/>
                <a:ea typeface="+mn-ea"/>
                <a:cs typeface="+mn-cs"/>
              </a:rPr>
              <a:t>conjoint analysis is, at its essence, all about features and trade-offs.</a:t>
            </a:r>
          </a:p>
          <a:p>
            <a:pPr marL="171450" indent="-171450">
              <a:buFontTx/>
              <a:buChar char="-"/>
            </a:pPr>
            <a:r>
              <a:rPr lang="en-US" sz="900" kern="1200" dirty="0" smtClean="0">
                <a:solidFill>
                  <a:schemeClr val="tx1"/>
                </a:solidFill>
                <a:latin typeface="+mn-lt"/>
                <a:ea typeface="+mn-ea"/>
                <a:cs typeface="+mn-cs"/>
              </a:rPr>
              <a:t>Conjoint Analysis is the ability to develop </a:t>
            </a:r>
            <a:r>
              <a:rPr lang="en-US" sz="900" b="1" kern="1200" dirty="0" smtClean="0">
                <a:solidFill>
                  <a:schemeClr val="tx1"/>
                </a:solidFill>
                <a:latin typeface="+mn-lt"/>
                <a:ea typeface="+mn-ea"/>
                <a:cs typeface="+mn-cs"/>
              </a:rPr>
              <a:t>market simulation models </a:t>
            </a:r>
            <a:r>
              <a:rPr lang="en-US" sz="900" kern="1200" dirty="0" smtClean="0">
                <a:solidFill>
                  <a:schemeClr val="tx1"/>
                </a:solidFill>
                <a:latin typeface="+mn-lt"/>
                <a:ea typeface="+mn-ea"/>
                <a:cs typeface="+mn-cs"/>
              </a:rPr>
              <a:t>that can predict consumer behavior to product changes. </a:t>
            </a:r>
          </a:p>
          <a:p>
            <a:pPr marL="171450" marR="0" indent="-171450" algn="l" defTabSz="685800" rtl="0" eaLnBrk="1" fontAlgn="auto" latinLnBrk="0" hangingPunct="1">
              <a:lnSpc>
                <a:spcPct val="100000"/>
              </a:lnSpc>
              <a:spcBef>
                <a:spcPts val="0"/>
              </a:spcBef>
              <a:spcAft>
                <a:spcPts val="0"/>
              </a:spcAft>
              <a:buClrTx/>
              <a:buSzTx/>
              <a:buFontTx/>
              <a:buChar char="-"/>
              <a:tabLst/>
              <a:defRPr/>
            </a:pPr>
            <a:endParaRPr lang="en-US" sz="900" kern="1200" dirty="0" smtClean="0">
              <a:solidFill>
                <a:schemeClr val="tx1"/>
              </a:solidFill>
              <a:effectLst/>
              <a:latin typeface="+mn-lt"/>
              <a:ea typeface="+mn-ea"/>
              <a:cs typeface="+mn-cs"/>
            </a:endParaRPr>
          </a:p>
          <a:p>
            <a:pPr marL="171450" marR="0" indent="-171450" algn="l" defTabSz="685800" rtl="0" eaLnBrk="1" fontAlgn="auto" latinLnBrk="0" hangingPunct="1">
              <a:lnSpc>
                <a:spcPct val="100000"/>
              </a:lnSpc>
              <a:spcBef>
                <a:spcPts val="0"/>
              </a:spcBef>
              <a:spcAft>
                <a:spcPts val="0"/>
              </a:spcAft>
              <a:buClrTx/>
              <a:buSzTx/>
              <a:buFontTx/>
              <a:buChar char="-"/>
              <a:tabLst/>
              <a:defRPr/>
            </a:pPr>
            <a:r>
              <a:rPr lang="en-US" sz="900" kern="1200" dirty="0" smtClean="0">
                <a:solidFill>
                  <a:schemeClr val="tx1"/>
                </a:solidFill>
                <a:effectLst/>
                <a:latin typeface="+mn-lt"/>
                <a:ea typeface="+mn-ea"/>
                <a:cs typeface="+mn-cs"/>
              </a:rPr>
              <a:t>Choice-Based/Discrete-Choice Conjoint Analysis are</a:t>
            </a:r>
            <a:r>
              <a:rPr lang="en-US" sz="900" kern="1200" baseline="0" dirty="0" smtClean="0">
                <a:solidFill>
                  <a:schemeClr val="tx1"/>
                </a:solidFill>
                <a:effectLst/>
                <a:latin typeface="+mn-lt"/>
                <a:ea typeface="+mn-ea"/>
                <a:cs typeface="+mn-cs"/>
              </a:rPr>
              <a:t> basically the same </a:t>
            </a:r>
            <a:endParaRPr lang="en-US" dirty="0" smtClean="0"/>
          </a:p>
          <a:p>
            <a:pPr marL="171450" indent="-171450">
              <a:buFontTx/>
              <a:buChar char="-"/>
            </a:pPr>
            <a:endParaRPr lang="en-US" sz="900" dirty="0"/>
          </a:p>
        </p:txBody>
      </p:sp>
      <p:sp>
        <p:nvSpPr>
          <p:cNvPr id="4" name="Slide Number Placeholder 3"/>
          <p:cNvSpPr>
            <a:spLocks noGrp="1"/>
          </p:cNvSpPr>
          <p:nvPr>
            <p:ph type="sldNum" sz="quarter" idx="10"/>
          </p:nvPr>
        </p:nvSpPr>
        <p:spPr/>
        <p:txBody>
          <a:bodyPr/>
          <a:lstStyle/>
          <a:p>
            <a:fld id="{EF2337F8-66A0-5944-B0FD-F35AB8215574}" type="slidenum">
              <a:rPr lang="en-US" smtClean="0"/>
              <a:t>6</a:t>
            </a:fld>
            <a:endParaRPr lang="en-US" dirty="0"/>
          </a:p>
        </p:txBody>
      </p:sp>
    </p:spTree>
    <p:extLst>
      <p:ext uri="{BB962C8B-B14F-4D97-AF65-F5344CB8AC3E}">
        <p14:creationId xmlns:p14="http://schemas.microsoft.com/office/powerpoint/2010/main" val="1383827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key</a:t>
            </a:r>
            <a:r>
              <a:rPr lang="en-US" baseline="0" dirty="0" smtClean="0"/>
              <a:t> terms that are used in conjoint analysis and in </a:t>
            </a:r>
            <a:r>
              <a:rPr lang="en-US" sz="900" kern="1200" baseline="0" dirty="0" smtClean="0">
                <a:solidFill>
                  <a:schemeClr val="tx1"/>
                </a:solidFill>
                <a:latin typeface="+mn-lt"/>
                <a:ea typeface="+mn-ea"/>
                <a:cs typeface="+mn-cs"/>
              </a:rPr>
              <a:t>p</a:t>
            </a:r>
            <a:r>
              <a:rPr lang="en-US" sz="900" kern="1200" dirty="0" smtClean="0">
                <a:solidFill>
                  <a:schemeClr val="tx1"/>
                </a:solidFill>
                <a:latin typeface="+mn-lt"/>
                <a:ea typeface="+mn-ea"/>
                <a:cs typeface="+mn-cs"/>
              </a:rPr>
              <a:t>reparing survey.</a:t>
            </a:r>
            <a:r>
              <a:rPr lang="en-US" sz="900" kern="1200" baseline="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F2337F8-66A0-5944-B0FD-F35AB8215574}" type="slidenum">
              <a:rPr lang="en-US" smtClean="0"/>
              <a:t>7</a:t>
            </a:fld>
            <a:endParaRPr lang="en-US" dirty="0"/>
          </a:p>
        </p:txBody>
      </p:sp>
    </p:spTree>
    <p:extLst>
      <p:ext uri="{BB962C8B-B14F-4D97-AF65-F5344CB8AC3E}">
        <p14:creationId xmlns:p14="http://schemas.microsoft.com/office/powerpoint/2010/main" val="110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I covered the overview of</a:t>
            </a:r>
            <a:r>
              <a:rPr lang="en-US" baseline="0" dirty="0" smtClean="0"/>
              <a:t> conjoint –  I want to dive into my case study</a:t>
            </a:r>
          </a:p>
          <a:p>
            <a:r>
              <a:rPr lang="en-US" baseline="0" dirty="0" smtClean="0"/>
              <a:t>- OJ has been considered part of an All-American breakfast (stable)  but this has been changing and OJ is losing it breakfast appeal </a:t>
            </a:r>
          </a:p>
          <a:p>
            <a:r>
              <a:rPr lang="en-US" baseline="0" dirty="0" smtClean="0"/>
              <a:t>-  Sales down</a:t>
            </a:r>
          </a:p>
          <a:p>
            <a:pPr marL="171450" indent="-171450">
              <a:buFontTx/>
              <a:buChar char="-"/>
            </a:pPr>
            <a:r>
              <a:rPr lang="en-US" baseline="0" dirty="0" smtClean="0"/>
              <a:t>Consumers confidence is low due to the high sugar content in OJ (same as soda)</a:t>
            </a:r>
          </a:p>
          <a:p>
            <a:pPr marL="171450" indent="-171450">
              <a:buFontTx/>
              <a:buChar char="-"/>
            </a:pPr>
            <a:r>
              <a:rPr lang="en-US" baseline="0" dirty="0" smtClean="0"/>
              <a:t>OJ Producers are struggling to find ways to get fight crop issues and boost sales</a:t>
            </a:r>
          </a:p>
          <a:p>
            <a:pPr marL="171450" indent="-171450">
              <a:buFontTx/>
              <a:buChar char="-"/>
            </a:pPr>
            <a:r>
              <a:rPr lang="en-US" baseline="0" dirty="0" smtClean="0"/>
              <a:t>Hopeful with Nutritional additives</a:t>
            </a:r>
          </a:p>
          <a:p>
            <a:endParaRPr lang="en-US" baseline="0" dirty="0" smtClean="0"/>
          </a:p>
        </p:txBody>
      </p:sp>
      <p:sp>
        <p:nvSpPr>
          <p:cNvPr id="4" name="Slide Number Placeholder 3"/>
          <p:cNvSpPr>
            <a:spLocks noGrp="1"/>
          </p:cNvSpPr>
          <p:nvPr>
            <p:ph type="sldNum" sz="quarter" idx="10"/>
          </p:nvPr>
        </p:nvSpPr>
        <p:spPr/>
        <p:txBody>
          <a:bodyPr/>
          <a:lstStyle/>
          <a:p>
            <a:fld id="{EF2337F8-66A0-5944-B0FD-F35AB8215574}" type="slidenum">
              <a:rPr lang="en-US" smtClean="0"/>
              <a:t>8</a:t>
            </a:fld>
            <a:endParaRPr lang="en-US" dirty="0"/>
          </a:p>
        </p:txBody>
      </p:sp>
    </p:spTree>
    <p:extLst>
      <p:ext uri="{BB962C8B-B14F-4D97-AF65-F5344CB8AC3E}">
        <p14:creationId xmlns:p14="http://schemas.microsoft.com/office/powerpoint/2010/main" val="96593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case study is about a marketing</a:t>
            </a:r>
            <a:r>
              <a:rPr lang="en-US" baseline="0" dirty="0" smtClean="0"/>
              <a:t> executive who is tasks with developing a new brand of </a:t>
            </a:r>
            <a:r>
              <a:rPr lang="en-US" baseline="0" dirty="0" err="1" smtClean="0"/>
              <a:t>oj</a:t>
            </a:r>
            <a:endParaRPr lang="en-US" baseline="0" dirty="0" smtClean="0"/>
          </a:p>
          <a:p>
            <a:r>
              <a:rPr lang="en-US" baseline="0" dirty="0" smtClean="0"/>
              <a:t>– </a:t>
            </a:r>
            <a:r>
              <a:rPr lang="en-US" b="0" baseline="0" dirty="0" smtClean="0"/>
              <a:t>As Data Science Marketer, I have been asked to conduct a survey analysis to analyze </a:t>
            </a:r>
            <a:r>
              <a:rPr lang="en-US" b="1" baseline="0" dirty="0" smtClean="0"/>
              <a:t>different </a:t>
            </a:r>
            <a:r>
              <a:rPr lang="en-US" sz="900" b="1" kern="1200" dirty="0" smtClean="0">
                <a:solidFill>
                  <a:schemeClr val="tx1"/>
                </a:solidFill>
                <a:latin typeface="+mn-lt"/>
                <a:ea typeface="+mn-ea"/>
                <a:cs typeface="+mn-cs"/>
              </a:rPr>
              <a:t>hypothetical products </a:t>
            </a:r>
            <a:r>
              <a:rPr lang="en-US" sz="900" b="0" kern="1200" dirty="0" smtClean="0">
                <a:solidFill>
                  <a:schemeClr val="tx1"/>
                </a:solidFill>
                <a:latin typeface="+mn-lt"/>
                <a:ea typeface="+mn-ea"/>
                <a:cs typeface="+mn-cs"/>
              </a:rPr>
              <a:t>with defined  attribute combinations.</a:t>
            </a:r>
            <a:r>
              <a:rPr lang="en-US" sz="900" b="0" kern="1200" baseline="0" dirty="0" smtClean="0">
                <a:solidFill>
                  <a:schemeClr val="tx1"/>
                </a:solidFill>
                <a:latin typeface="+mn-lt"/>
                <a:ea typeface="+mn-ea"/>
                <a:cs typeface="+mn-cs"/>
              </a:rPr>
              <a:t>  </a:t>
            </a:r>
            <a:r>
              <a:rPr lang="en-US" b="0" baseline="0" dirty="0" smtClean="0"/>
              <a:t>That could help determine what consumer value (willing to trade-off) when making a purchase </a:t>
            </a:r>
          </a:p>
          <a:p>
            <a:endParaRPr lang="en-US" baseline="0" dirty="0" smtClean="0"/>
          </a:p>
          <a:p>
            <a:r>
              <a:rPr lang="en-US" baseline="0" dirty="0" smtClean="0"/>
              <a:t>In this project I use live survey created in a online application called </a:t>
            </a:r>
            <a:r>
              <a:rPr lang="en-US" b="1" baseline="0" dirty="0" err="1" smtClean="0"/>
              <a:t>Sawtooth</a:t>
            </a:r>
            <a:r>
              <a:rPr lang="en-US" b="1" baseline="0" dirty="0" smtClean="0"/>
              <a:t> software’s Discover </a:t>
            </a:r>
          </a:p>
          <a:p>
            <a:r>
              <a:rPr lang="en-US" baseline="0" dirty="0" smtClean="0"/>
              <a:t>As well as conduct a choice modeling experiment </a:t>
            </a:r>
            <a:r>
              <a:rPr lang="en-US" b="1" baseline="0" dirty="0" smtClean="0"/>
              <a:t>using R and </a:t>
            </a:r>
            <a:r>
              <a:rPr lang="en-US" b="1" baseline="0" dirty="0" err="1" smtClean="0"/>
              <a:t>Mlogit</a:t>
            </a:r>
            <a:r>
              <a:rPr lang="en-US" b="1" baseline="0" dirty="0" smtClean="0"/>
              <a:t>. </a:t>
            </a:r>
          </a:p>
          <a:p>
            <a:r>
              <a:rPr lang="en-US" baseline="0" dirty="0" smtClean="0"/>
              <a:t> </a:t>
            </a:r>
          </a:p>
        </p:txBody>
      </p:sp>
      <p:sp>
        <p:nvSpPr>
          <p:cNvPr id="4" name="Slide Number Placeholder 3"/>
          <p:cNvSpPr>
            <a:spLocks noGrp="1"/>
          </p:cNvSpPr>
          <p:nvPr>
            <p:ph type="sldNum" sz="quarter" idx="10"/>
          </p:nvPr>
        </p:nvSpPr>
        <p:spPr/>
        <p:txBody>
          <a:bodyPr/>
          <a:lstStyle/>
          <a:p>
            <a:fld id="{EF2337F8-66A0-5944-B0FD-F35AB8215574}" type="slidenum">
              <a:rPr lang="en-US" smtClean="0"/>
              <a:t>9</a:t>
            </a:fld>
            <a:endParaRPr lang="en-US" dirty="0"/>
          </a:p>
        </p:txBody>
      </p:sp>
    </p:spTree>
    <p:extLst>
      <p:ext uri="{BB962C8B-B14F-4D97-AF65-F5344CB8AC3E}">
        <p14:creationId xmlns:p14="http://schemas.microsoft.com/office/powerpoint/2010/main" val="44802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microsoft.com/office/2007/relationships/hdphoto" Target="../media/hdphoto2.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microsoft.com/office/2007/relationships/hdphoto" Target="../media/hdphoto2.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microsoft.com/office/2007/relationships/hdphoto" Target="../media/hdphoto2.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microsoft.com/office/2007/relationships/hdphoto" Target="../media/hdphoto2.wdp"/></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6.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microsoft.com/office/2007/relationships/hdphoto" Target="../media/hdphoto2.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Rectangle 8"/>
          <p:cNvSpPr/>
          <p:nvPr/>
        </p:nvSpPr>
        <p:spPr>
          <a:xfrm>
            <a:off x="239327" y="0"/>
            <a:ext cx="4636169" cy="4331368"/>
          </a:xfrm>
          <a:prstGeom prst="rect">
            <a:avLst/>
          </a:prstGeom>
          <a:blipFill dpi="0" rotWithShape="1">
            <a:blip r:embed="rId3">
              <a:alphaModFix amt="6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a:effectLst>
            <a:outerShdw blurRad="50800" dist="50800" dir="5400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itle 1"/>
          <p:cNvSpPr>
            <a:spLocks noGrp="1"/>
          </p:cNvSpPr>
          <p:nvPr>
            <p:ph type="ctrTitle"/>
          </p:nvPr>
        </p:nvSpPr>
        <p:spPr>
          <a:xfrm>
            <a:off x="498607" y="802105"/>
            <a:ext cx="4311417" cy="2577445"/>
          </a:xfrm>
        </p:spPr>
        <p:txBody>
          <a:bodyPr anchor="ctr">
            <a:noAutofit/>
          </a:bodyPr>
          <a:lstStyle>
            <a:lvl1pPr algn="l">
              <a:lnSpc>
                <a:spcPct val="80000"/>
              </a:lnSpc>
              <a:defRPr sz="7200" cap="all" baseline="0">
                <a:blipFill dpi="0" rotWithShape="1">
                  <a:blip r:embed="rId5"/>
                  <a:srcRect/>
                  <a:tile tx="6350" ty="-127000" sx="65000" sy="64000" flip="none" algn="tl"/>
                </a:blip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19283" y="3737849"/>
            <a:ext cx="4290741" cy="443806"/>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14" name="Rectangle 13"/>
          <p:cNvSpPr/>
          <p:nvPr userDrawn="1"/>
        </p:nvSpPr>
        <p:spPr>
          <a:xfrm>
            <a:off x="816102" y="4869656"/>
            <a:ext cx="7612380" cy="273844"/>
          </a:xfrm>
          <a:prstGeom prst="rect">
            <a:avLst/>
          </a:prstGeom>
          <a:blipFill dpi="0" rotWithShape="1">
            <a:blip r:embed="rId3">
              <a:alphaModFix amt="5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4" name="Date Placeholder 3"/>
          <p:cNvSpPr>
            <a:spLocks noGrp="1"/>
          </p:cNvSpPr>
          <p:nvPr>
            <p:ph type="dt" sz="half" idx="10"/>
          </p:nvPr>
        </p:nvSpPr>
        <p:spPr>
          <a:xfrm>
            <a:off x="5973318" y="4869656"/>
            <a:ext cx="2455164" cy="273844"/>
          </a:xfrm>
        </p:spPr>
        <p:txBody>
          <a:bodyPr/>
          <a:lstStyle/>
          <a:p>
            <a:fld id="{4155E356-F918-EF45-A4F3-B5647D2318D1}" type="datetimeFigureOut">
              <a:rPr lang="en-US" smtClean="0"/>
              <a:t>12/7/16</a:t>
            </a:fld>
            <a:endParaRPr lang="en-US" dirty="0"/>
          </a:p>
        </p:txBody>
      </p:sp>
      <p:sp>
        <p:nvSpPr>
          <p:cNvPr id="5" name="Footer Placeholder 4"/>
          <p:cNvSpPr>
            <a:spLocks noGrp="1"/>
          </p:cNvSpPr>
          <p:nvPr>
            <p:ph type="ftr" sz="quarter" idx="11"/>
          </p:nvPr>
        </p:nvSpPr>
        <p:spPr>
          <a:xfrm>
            <a:off x="928397" y="4869656"/>
            <a:ext cx="4745736" cy="273844"/>
          </a:xfrm>
        </p:spPr>
        <p:txBody>
          <a:bodyPr/>
          <a:lstStyle/>
          <a:p>
            <a:endParaRPr lang="en-US" dirty="0"/>
          </a:p>
        </p:txBody>
      </p:sp>
    </p:spTree>
    <p:extLst>
      <p:ext uri="{BB962C8B-B14F-4D97-AF65-F5344CB8AC3E}">
        <p14:creationId xmlns:p14="http://schemas.microsoft.com/office/powerpoint/2010/main" val="68294629"/>
      </p:ext>
    </p:extLst>
  </p:cSld>
  <p:clrMapOvr>
    <a:masterClrMapping/>
  </p:clrMapOvr>
  <p:transition advClick="0" advTm="1000">
    <p:fade/>
  </p:transition>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0" y="-6834"/>
            <a:ext cx="9144000" cy="1109197"/>
          </a:xfrm>
          <a:prstGeom prst="rect">
            <a:avLst/>
          </a:prstGeom>
          <a:blipFill dpi="0" rotWithShape="0">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stretch>
              <a:fillRect/>
            </a:stretch>
          </a:blip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itle 1"/>
          <p:cNvSpPr>
            <a:spLocks noGrp="1"/>
          </p:cNvSpPr>
          <p:nvPr>
            <p:ph type="title"/>
          </p:nvPr>
        </p:nvSpPr>
        <p:spPr>
          <a:xfrm>
            <a:off x="227770" y="442551"/>
            <a:ext cx="8490857" cy="616240"/>
          </a:xfrm>
        </p:spPr>
        <p:txBody>
          <a:bodyPr>
            <a:normAutofit/>
          </a:bodyPr>
          <a:lstStyle>
            <a:lvl1pPr>
              <a:defRPr sz="3600"/>
            </a:lvl1pPr>
          </a:lstStyle>
          <a:p>
            <a:r>
              <a:rPr lang="en-US" dirty="0" smtClean="0"/>
              <a:t>Click to edit Master title style</a:t>
            </a:r>
            <a:endParaRPr lang="en-US" dirty="0"/>
          </a:p>
        </p:txBody>
      </p:sp>
      <p:sp>
        <p:nvSpPr>
          <p:cNvPr id="5" name="Text Placeholder 2"/>
          <p:cNvSpPr>
            <a:spLocks noGrp="1"/>
          </p:cNvSpPr>
          <p:nvPr>
            <p:ph type="body" idx="12"/>
          </p:nvPr>
        </p:nvSpPr>
        <p:spPr>
          <a:xfrm>
            <a:off x="227770" y="-6834"/>
            <a:ext cx="2510668" cy="480060"/>
          </a:xfrm>
        </p:spPr>
        <p:txBody>
          <a:bodyPr anchor="ctr">
            <a:normAutofit/>
          </a:bodyPr>
          <a:lstStyle>
            <a:lvl1pPr marL="0" indent="0" algn="l">
              <a:buNone/>
              <a:defRPr sz="2000" b="1" baseline="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smtClean="0"/>
          </a:p>
        </p:txBody>
      </p:sp>
      <p:sp>
        <p:nvSpPr>
          <p:cNvPr id="6" name="Content Placeholder 2"/>
          <p:cNvSpPr>
            <a:spLocks noGrp="1"/>
          </p:cNvSpPr>
          <p:nvPr>
            <p:ph idx="1"/>
          </p:nvPr>
        </p:nvSpPr>
        <p:spPr>
          <a:xfrm>
            <a:off x="227770" y="1281792"/>
            <a:ext cx="8490857" cy="3382805"/>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9118416"/>
      </p:ext>
    </p:extLst>
  </p:cSld>
  <p:clrMapOvr>
    <a:masterClrMapping/>
  </p:clrMapOvr>
  <p:transition advClick="0" advTm="1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86300" y="1231827"/>
            <a:ext cx="4114800" cy="3259211"/>
          </a:xfrm>
        </p:spPr>
        <p:txBody>
          <a:bodyPr/>
          <a:lstStyle/>
          <a:p>
            <a:endParaRPr lang="en-US" dirty="0"/>
          </a:p>
        </p:txBody>
      </p:sp>
      <p:sp>
        <p:nvSpPr>
          <p:cNvPr id="6" name="Rectangle 5"/>
          <p:cNvSpPr/>
          <p:nvPr userDrawn="1"/>
        </p:nvSpPr>
        <p:spPr>
          <a:xfrm>
            <a:off x="0" y="-6834"/>
            <a:ext cx="9144000" cy="1109197"/>
          </a:xfrm>
          <a:prstGeom prst="rect">
            <a:avLst/>
          </a:prstGeom>
          <a:blipFill dpi="0" rotWithShape="0">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stretch>
              <a:fillRect/>
            </a:stretch>
          </a:blip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8" name="Title 1"/>
          <p:cNvSpPr>
            <a:spLocks noGrp="1"/>
          </p:cNvSpPr>
          <p:nvPr>
            <p:ph type="title"/>
          </p:nvPr>
        </p:nvSpPr>
        <p:spPr>
          <a:xfrm>
            <a:off x="227770" y="442551"/>
            <a:ext cx="8490857" cy="616240"/>
          </a:xfrm>
        </p:spPr>
        <p:txBody>
          <a:bodyPr>
            <a:normAutofit/>
          </a:bodyPr>
          <a:lstStyle>
            <a:lvl1pPr>
              <a:defRPr sz="3600"/>
            </a:lvl1pPr>
          </a:lstStyle>
          <a:p>
            <a:r>
              <a:rPr lang="en-US" dirty="0" smtClean="0"/>
              <a:t>Click to edit Master title style</a:t>
            </a:r>
            <a:endParaRPr lang="en-US" dirty="0"/>
          </a:p>
        </p:txBody>
      </p:sp>
      <p:sp>
        <p:nvSpPr>
          <p:cNvPr id="10" name="Text Placeholder 2"/>
          <p:cNvSpPr>
            <a:spLocks noGrp="1"/>
          </p:cNvSpPr>
          <p:nvPr>
            <p:ph type="body" idx="12"/>
          </p:nvPr>
        </p:nvSpPr>
        <p:spPr>
          <a:xfrm>
            <a:off x="227770" y="-6834"/>
            <a:ext cx="2510668" cy="480060"/>
          </a:xfrm>
        </p:spPr>
        <p:txBody>
          <a:bodyPr anchor="ctr">
            <a:normAutofit/>
          </a:bodyPr>
          <a:lstStyle>
            <a:lvl1pPr marL="0" indent="0" algn="l">
              <a:buNone/>
              <a:defRPr sz="2000" b="1" baseline="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smtClean="0"/>
          </a:p>
        </p:txBody>
      </p:sp>
      <p:sp>
        <p:nvSpPr>
          <p:cNvPr id="11" name="Content Placeholder 2"/>
          <p:cNvSpPr>
            <a:spLocks noGrp="1"/>
          </p:cNvSpPr>
          <p:nvPr>
            <p:ph idx="1"/>
          </p:nvPr>
        </p:nvSpPr>
        <p:spPr>
          <a:xfrm>
            <a:off x="227771" y="1231827"/>
            <a:ext cx="4458529" cy="3237207"/>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1562105"/>
      </p:ext>
    </p:extLst>
  </p:cSld>
  <p:clrMapOvr>
    <a:masterClrMapping/>
  </p:clrMapOvr>
  <p:transition advClick="0" advTm="1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Rectangle 4"/>
          <p:cNvSpPr/>
          <p:nvPr userDrawn="1"/>
        </p:nvSpPr>
        <p:spPr>
          <a:xfrm>
            <a:off x="-16330" y="4034303"/>
            <a:ext cx="9144000" cy="1109197"/>
          </a:xfrm>
          <a:prstGeom prst="rect">
            <a:avLst/>
          </a:prstGeom>
          <a:blipFill dpi="0" rotWithShape="0">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stretch>
              <a:fillRect/>
            </a:stretch>
          </a:blip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Title 1"/>
          <p:cNvSpPr>
            <a:spLocks noGrp="1"/>
          </p:cNvSpPr>
          <p:nvPr>
            <p:ph type="title"/>
          </p:nvPr>
        </p:nvSpPr>
        <p:spPr>
          <a:xfrm>
            <a:off x="227770" y="442551"/>
            <a:ext cx="8490857" cy="616240"/>
          </a:xfrm>
        </p:spPr>
        <p:txBody>
          <a:bodyPr>
            <a:normAutofit/>
          </a:bodyPr>
          <a:lstStyle>
            <a:lvl1pPr>
              <a:defRPr sz="3600"/>
            </a:lvl1pPr>
          </a:lstStyle>
          <a:p>
            <a:r>
              <a:rPr lang="en-US" dirty="0" smtClean="0"/>
              <a:t>Click to edit Master title style</a:t>
            </a:r>
            <a:endParaRPr lang="en-US" dirty="0"/>
          </a:p>
        </p:txBody>
      </p:sp>
      <p:sp>
        <p:nvSpPr>
          <p:cNvPr id="8" name="Text Placeholder 2"/>
          <p:cNvSpPr>
            <a:spLocks noGrp="1"/>
          </p:cNvSpPr>
          <p:nvPr>
            <p:ph type="body" idx="12"/>
          </p:nvPr>
        </p:nvSpPr>
        <p:spPr>
          <a:xfrm>
            <a:off x="227770" y="-6834"/>
            <a:ext cx="2510668" cy="480060"/>
          </a:xfrm>
        </p:spPr>
        <p:txBody>
          <a:bodyPr anchor="ctr">
            <a:normAutofit/>
          </a:bodyPr>
          <a:lstStyle>
            <a:lvl1pPr marL="0" indent="0" algn="l">
              <a:buNone/>
              <a:defRPr sz="2000" b="1" baseline="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smtClean="0"/>
          </a:p>
        </p:txBody>
      </p:sp>
      <p:sp>
        <p:nvSpPr>
          <p:cNvPr id="9" name="Content Placeholder 2"/>
          <p:cNvSpPr>
            <a:spLocks noGrp="1"/>
          </p:cNvSpPr>
          <p:nvPr>
            <p:ph idx="1"/>
          </p:nvPr>
        </p:nvSpPr>
        <p:spPr>
          <a:xfrm>
            <a:off x="227770" y="1154472"/>
            <a:ext cx="5895238" cy="2879832"/>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07028905"/>
      </p:ext>
    </p:extLst>
  </p:cSld>
  <p:clrMapOvr>
    <a:masterClrMapping/>
  </p:clrMapOvr>
  <p:transition advClick="0" advTm="1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a:blip r:embed="rId2">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tile tx="0" ty="-704850" sx="92000" sy="89000" flip="xy" algn="ctr"/>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19606" y="1729286"/>
            <a:ext cx="7543800" cy="1207008"/>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55E356-F918-EF45-A4F3-B5647D2318D1}" type="datetimeFigureOut">
              <a:rPr lang="en-US" smtClean="0"/>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84827A-B419-F348-B05A-179148CB04E9}" type="slidenum">
              <a:rPr lang="en-US" smtClean="0"/>
              <a:t>‹#›</a:t>
            </a:fld>
            <a:endParaRPr lang="en-US" dirty="0"/>
          </a:p>
        </p:txBody>
      </p:sp>
    </p:spTree>
    <p:extLst>
      <p:ext uri="{BB962C8B-B14F-4D97-AF65-F5344CB8AC3E}">
        <p14:creationId xmlns:p14="http://schemas.microsoft.com/office/powerpoint/2010/main" val="15451194"/>
      </p:ext>
    </p:extLst>
  </p:cSld>
  <p:clrMapOvr>
    <a:masterClrMapping/>
  </p:clrMapOvr>
  <p:transition advClick="0" advTm="1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4155E356-F918-EF45-A4F3-B5647D2318D1}" type="datetimeFigureOut">
              <a:rPr lang="en-US" smtClean="0"/>
              <a:t>12/7/16</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fld id="{5F84827A-B419-F348-B05A-179148CB04E9}" type="slidenum">
              <a:rPr lang="en-US" smtClean="0"/>
              <a:t>‹#›</a:t>
            </a:fld>
            <a:endParaRPr lang="en-US" dirty="0"/>
          </a:p>
        </p:txBody>
      </p:sp>
    </p:spTree>
    <p:extLst>
      <p:ext uri="{BB962C8B-B14F-4D97-AF65-F5344CB8AC3E}">
        <p14:creationId xmlns:p14="http://schemas.microsoft.com/office/powerpoint/2010/main" val="946434993"/>
      </p:ext>
    </p:extLst>
  </p:cSld>
  <p:clrMapOvr>
    <a:masterClrMapping/>
  </p:clrMapOvr>
  <p:transition advClick="0" advTm="1000">
    <p:fade/>
  </p:transition>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55E356-F918-EF45-A4F3-B5647D2318D1}" type="datetimeFigureOut">
              <a:rPr lang="en-US" smtClean="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84827A-B419-F348-B05A-179148CB04E9}" type="slidenum">
              <a:rPr lang="en-US" smtClean="0"/>
              <a:t>‹#›</a:t>
            </a:fld>
            <a:endParaRPr lang="en-US" dirty="0"/>
          </a:p>
        </p:txBody>
      </p:sp>
    </p:spTree>
    <p:extLst>
      <p:ext uri="{BB962C8B-B14F-4D97-AF65-F5344CB8AC3E}">
        <p14:creationId xmlns:p14="http://schemas.microsoft.com/office/powerpoint/2010/main" val="321554022"/>
      </p:ext>
    </p:extLst>
  </p:cSld>
  <p:clrMapOvr>
    <a:masterClrMapping/>
  </p:clrMapOvr>
  <p:transition advClick="0" advTm="100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55E356-F918-EF45-A4F3-B5647D2318D1}" type="datetimeFigureOut">
              <a:rPr lang="en-US" smtClean="0"/>
              <a:t>12/7/16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84827A-B419-F348-B05A-179148CB04E9}"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89591902"/>
      </p:ext>
    </p:extLst>
  </p:cSld>
  <p:clrMapOvr>
    <a:masterClrMapping/>
  </p:clrMapOvr>
  <p:transition advClick="0" advTm="1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155E356-F918-EF45-A4F3-B5647D2318D1}" type="datetimeFigureOut">
              <a:rPr lang="en-US" smtClean="0"/>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84827A-B419-F348-B05A-179148CB04E9}" type="slidenum">
              <a:rPr lang="en-US" smtClean="0"/>
              <a:t>‹#›</a:t>
            </a:fld>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66131390"/>
      </p:ext>
    </p:extLst>
  </p:cSld>
  <p:clrMapOvr>
    <a:masterClrMapping/>
  </p:clrMapOvr>
  <p:transition advClick="0" advTm="100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55E356-F918-EF45-A4F3-B5647D2318D1}" type="datetimeFigureOut">
              <a:rPr lang="en-US" smtClean="0"/>
              <a:t>12/7/16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84827A-B419-F348-B05A-179148CB04E9}" type="slidenum">
              <a:rPr lang="en-US" smtClean="0"/>
              <a:t>‹#›</a:t>
            </a:fld>
            <a:endParaRPr lang="en-US" dirty="0"/>
          </a:p>
        </p:txBody>
      </p:sp>
    </p:spTree>
    <p:extLst>
      <p:ext uri="{BB962C8B-B14F-4D97-AF65-F5344CB8AC3E}">
        <p14:creationId xmlns:p14="http://schemas.microsoft.com/office/powerpoint/2010/main" val="851302896"/>
      </p:ext>
    </p:extLst>
  </p:cSld>
  <p:clrMapOvr>
    <a:masterClrMapping/>
  </p:clrMapOvr>
  <p:transition advClick="0" advTm="1000">
    <p:fade/>
  </p:transition>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55E356-F918-EF45-A4F3-B5647D2318D1}" type="datetimeFigureOut">
              <a:rPr lang="en-US" smtClean="0"/>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84827A-B419-F348-B05A-179148CB04E9}" type="slidenum">
              <a:rPr lang="en-US" smtClean="0"/>
              <a:t>‹#›</a:t>
            </a:fld>
            <a:endParaRPr lang="en-US" dirty="0"/>
          </a:p>
        </p:txBody>
      </p:sp>
    </p:spTree>
    <p:extLst>
      <p:ext uri="{BB962C8B-B14F-4D97-AF65-F5344CB8AC3E}">
        <p14:creationId xmlns:p14="http://schemas.microsoft.com/office/powerpoint/2010/main" val="2099146176"/>
      </p:ext>
    </p:extLst>
  </p:cSld>
  <p:clrMapOvr>
    <a:masterClrMapping/>
  </p:clrMapOvr>
  <p:transition advClick="0" advTm="1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bg1">
            <a:alpha val="76000"/>
          </a:schemeClr>
        </a:solidFill>
        <a:effectLst/>
      </p:bgPr>
    </p:bg>
    <p:spTree>
      <p:nvGrpSpPr>
        <p:cNvPr id="1" name=""/>
        <p:cNvGrpSpPr/>
        <p:nvPr/>
      </p:nvGrpSpPr>
      <p:grpSpPr>
        <a:xfrm>
          <a:off x="0" y="0"/>
          <a:ext cx="0" cy="0"/>
          <a:chOff x="0" y="0"/>
          <a:chExt cx="0" cy="0"/>
        </a:xfrm>
      </p:grpSpPr>
      <p:sp>
        <p:nvSpPr>
          <p:cNvPr id="8" name="Rectangle 7"/>
          <p:cNvSpPr/>
          <p:nvPr/>
        </p:nvSpPr>
        <p:spPr>
          <a:xfrm>
            <a:off x="0" y="3850"/>
            <a:ext cx="5662422" cy="5139650"/>
          </a:xfrm>
          <a:prstGeom prst="rect">
            <a:avLst/>
          </a:prstGeom>
          <a:blipFill dpi="0" rotWithShape="0">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stretch>
              <a:fillRect/>
            </a:stretch>
          </a:blipFill>
          <a:ln>
            <a:noFill/>
          </a:ln>
          <a:effectLst>
            <a:outerShdw blurRad="457200" dist="1041400" dir="5400000" sx="149000" sy="149000" algn="ctr" rotWithShape="0">
              <a:schemeClr val="bg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33941" t="-2093" r="21825"/>
          <a:stretch/>
        </p:blipFill>
        <p:spPr>
          <a:xfrm>
            <a:off x="5662422" y="-107565"/>
            <a:ext cx="3481578" cy="5247215"/>
          </a:xfrm>
          <a:prstGeom prst="rect">
            <a:avLst/>
          </a:prstGeom>
          <a:effectLst>
            <a:outerShdw blurRad="50800" dist="76200" dir="8100000" algn="tr" rotWithShape="0">
              <a:prstClr val="black">
                <a:alpha val="40000"/>
              </a:prstClr>
            </a:outerShdw>
          </a:effectLst>
        </p:spPr>
      </p:pic>
      <p:sp>
        <p:nvSpPr>
          <p:cNvPr id="15" name="Title 9"/>
          <p:cNvSpPr>
            <a:spLocks noGrp="1"/>
          </p:cNvSpPr>
          <p:nvPr>
            <p:ph type="title"/>
          </p:nvPr>
        </p:nvSpPr>
        <p:spPr>
          <a:xfrm>
            <a:off x="208828" y="323170"/>
            <a:ext cx="5213404" cy="687484"/>
          </a:xfrm>
        </p:spPr>
        <p:txBody>
          <a:bodyPr>
            <a:normAutofit/>
          </a:bodyPr>
          <a:lstStyle>
            <a:lvl1pPr>
              <a:defRPr sz="3600"/>
            </a:lvl1pPr>
          </a:lstStyle>
          <a:p>
            <a:endParaRPr lang="en-US" dirty="0"/>
          </a:p>
        </p:txBody>
      </p:sp>
      <p:sp>
        <p:nvSpPr>
          <p:cNvPr id="7" name="Content Placeholder 2"/>
          <p:cNvSpPr>
            <a:spLocks noGrp="1"/>
          </p:cNvSpPr>
          <p:nvPr>
            <p:ph idx="1"/>
          </p:nvPr>
        </p:nvSpPr>
        <p:spPr>
          <a:xfrm>
            <a:off x="227770" y="1154471"/>
            <a:ext cx="5205799" cy="3314563"/>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1716758"/>
      </p:ext>
    </p:extLst>
  </p:cSld>
  <p:clrMapOvr>
    <a:masterClrMapping/>
  </p:clrMapOvr>
  <p:transition advClick="0" advTm="1000">
    <p:fade/>
  </p:transition>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55E356-F918-EF45-A4F3-B5647D2318D1}" type="datetimeFigureOut">
              <a:rPr lang="en-US" smtClean="0"/>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84827A-B419-F348-B05A-179148CB04E9}" type="slidenum">
              <a:rPr lang="en-US" smtClean="0"/>
              <a:t>‹#›</a:t>
            </a:fld>
            <a:endParaRPr lang="en-US" dirty="0"/>
          </a:p>
        </p:txBody>
      </p:sp>
    </p:spTree>
    <p:extLst>
      <p:ext uri="{BB962C8B-B14F-4D97-AF65-F5344CB8AC3E}">
        <p14:creationId xmlns:p14="http://schemas.microsoft.com/office/powerpoint/2010/main" val="1471305162"/>
      </p:ext>
    </p:extLst>
  </p:cSld>
  <p:clrMapOvr>
    <a:masterClrMapping/>
  </p:clrMapOvr>
  <p:transition advClick="0" advTm="100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55E356-F918-EF45-A4F3-B5647D2318D1}" type="datetimeFigureOut">
              <a:rPr lang="en-US" smtClean="0"/>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84827A-B419-F348-B05A-179148CB04E9}" type="slidenum">
              <a:rPr lang="en-US" smtClean="0"/>
              <a:t>‹#›</a:t>
            </a:fld>
            <a:endParaRPr lang="en-US" dirty="0"/>
          </a:p>
        </p:txBody>
      </p:sp>
    </p:spTree>
    <p:extLst>
      <p:ext uri="{BB962C8B-B14F-4D97-AF65-F5344CB8AC3E}">
        <p14:creationId xmlns:p14="http://schemas.microsoft.com/office/powerpoint/2010/main" val="1164291665"/>
      </p:ext>
    </p:extLst>
  </p:cSld>
  <p:clrMapOvr>
    <a:masterClrMapping/>
  </p:clrMapOvr>
  <p:transition advClick="0" advTm="100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55E356-F918-EF45-A4F3-B5647D2318D1}"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84827A-B419-F348-B05A-179148CB04E9}" type="slidenum">
              <a:rPr lang="en-US" smtClean="0"/>
              <a:t>‹#›</a:t>
            </a:fld>
            <a:endParaRPr lang="en-US" dirty="0"/>
          </a:p>
        </p:txBody>
      </p:sp>
    </p:spTree>
    <p:extLst>
      <p:ext uri="{BB962C8B-B14F-4D97-AF65-F5344CB8AC3E}">
        <p14:creationId xmlns:p14="http://schemas.microsoft.com/office/powerpoint/2010/main" val="37892055"/>
      </p:ext>
    </p:extLst>
  </p:cSld>
  <p:clrMapOvr>
    <a:masterClrMapping/>
  </p:clrMapOvr>
  <p:transition advClick="0" advTm="100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55E356-F918-EF45-A4F3-B5647D2318D1}"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84827A-B419-F348-B05A-179148CB04E9}" type="slidenum">
              <a:rPr lang="en-US" smtClean="0"/>
              <a:t>‹#›</a:t>
            </a:fld>
            <a:endParaRPr lang="en-US" dirty="0"/>
          </a:p>
        </p:txBody>
      </p:sp>
    </p:spTree>
    <p:extLst>
      <p:ext uri="{BB962C8B-B14F-4D97-AF65-F5344CB8AC3E}">
        <p14:creationId xmlns:p14="http://schemas.microsoft.com/office/powerpoint/2010/main" val="1196608873"/>
      </p:ext>
    </p:extLst>
  </p:cSld>
  <p:clrMapOvr>
    <a:masterClrMapping/>
  </p:clrMapOvr>
  <p:transition advClick="0" advTm="1000">
    <p:fade/>
  </p:transition>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BD6A75-10C9-6C41-AA85-32A865774FE5}"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819695928"/>
      </p:ext>
    </p:extLst>
  </p:cSld>
  <p:clrMapOvr>
    <a:masterClrMapping/>
  </p:clrMapOvr>
  <p:transition advClick="0" advTm="100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D6A75-10C9-6C41-AA85-32A865774FE5}"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521866391"/>
      </p:ext>
    </p:extLst>
  </p:cSld>
  <p:clrMapOvr>
    <a:masterClrMapping/>
  </p:clrMapOvr>
  <p:transition advClick="0" advTm="100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BD6A75-10C9-6C41-AA85-32A865774FE5}"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685219189"/>
      </p:ext>
    </p:extLst>
  </p:cSld>
  <p:clrMapOvr>
    <a:masterClrMapping/>
  </p:clrMapOvr>
  <p:transition advClick="0" advTm="100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BD6A75-10C9-6C41-AA85-32A865774FE5}"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1671594309"/>
      </p:ext>
    </p:extLst>
  </p:cSld>
  <p:clrMapOvr>
    <a:masterClrMapping/>
  </p:clrMapOvr>
  <p:transition advClick="0" advTm="100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BD6A75-10C9-6C41-AA85-32A865774FE5}" type="datetimeFigureOut">
              <a:rPr lang="en-US" smtClean="0"/>
              <a:t>12/7/16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1104481309"/>
      </p:ext>
    </p:extLst>
  </p:cSld>
  <p:clrMapOvr>
    <a:masterClrMapping/>
  </p:clrMapOvr>
  <p:transition advClick="0" advTm="100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BD6A75-10C9-6C41-AA85-32A865774FE5}" type="datetimeFigureOut">
              <a:rPr lang="en-US" smtClean="0"/>
              <a:t>12/7/16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168715695"/>
      </p:ext>
    </p:extLst>
  </p:cSld>
  <p:clrMapOvr>
    <a:masterClrMapping/>
  </p:clrMapOvr>
  <p:transition advClick="0" advTm="1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bg>
      <p:bgPr>
        <a:solidFill>
          <a:schemeClr val="bg1">
            <a:alpha val="76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6706" r="36586"/>
          <a:stretch/>
        </p:blipFill>
        <p:spPr>
          <a:xfrm>
            <a:off x="6227805" y="3850"/>
            <a:ext cx="2916195" cy="5139650"/>
          </a:xfrm>
          <a:prstGeom prst="rect">
            <a:avLst/>
          </a:prstGeom>
          <a:effectLst>
            <a:outerShdw blurRad="50800" dist="76200" dir="10800000" algn="r" rotWithShape="0">
              <a:prstClr val="black">
                <a:alpha val="40000"/>
              </a:prstClr>
            </a:outerShdw>
          </a:effectLst>
        </p:spPr>
      </p:pic>
      <p:sp>
        <p:nvSpPr>
          <p:cNvPr id="7" name="Rectangle 6"/>
          <p:cNvSpPr/>
          <p:nvPr userDrawn="1"/>
        </p:nvSpPr>
        <p:spPr>
          <a:xfrm>
            <a:off x="197015" y="1"/>
            <a:ext cx="5361485" cy="1154470"/>
          </a:xfrm>
          <a:prstGeom prst="rect">
            <a:avLst/>
          </a:prstGeom>
          <a:blipFill dpi="0" rotWithShape="0">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a:blipFill>
          <a:ln>
            <a:noFill/>
          </a:ln>
          <a:effectLst>
            <a:outerShdw blurRad="457200" dist="1041400" dir="5400000" sx="149000" sy="149000" algn="ctr" rotWithShape="0">
              <a:schemeClr val="bg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8" name="Title 1"/>
          <p:cNvSpPr>
            <a:spLocks noGrp="1"/>
          </p:cNvSpPr>
          <p:nvPr>
            <p:ph type="title"/>
          </p:nvPr>
        </p:nvSpPr>
        <p:spPr>
          <a:xfrm>
            <a:off x="197015" y="473226"/>
            <a:ext cx="5131759" cy="568495"/>
          </a:xfrm>
        </p:spPr>
        <p:txBody>
          <a:bodyPr anchor="b">
            <a:noAutofit/>
          </a:bodyPr>
          <a:lstStyle>
            <a:lvl1pPr>
              <a:defRPr sz="3600" b="0"/>
            </a:lvl1pPr>
          </a:lstStyle>
          <a:p>
            <a:endParaRPr lang="en-US" dirty="0"/>
          </a:p>
        </p:txBody>
      </p:sp>
      <p:sp>
        <p:nvSpPr>
          <p:cNvPr id="9" name="Text Placeholder 2"/>
          <p:cNvSpPr>
            <a:spLocks noGrp="1"/>
          </p:cNvSpPr>
          <p:nvPr>
            <p:ph type="body" idx="12"/>
          </p:nvPr>
        </p:nvSpPr>
        <p:spPr>
          <a:xfrm>
            <a:off x="204620" y="-6834"/>
            <a:ext cx="2510668" cy="480060"/>
          </a:xfrm>
        </p:spPr>
        <p:txBody>
          <a:bodyPr anchor="ctr">
            <a:normAutofit/>
          </a:bodyPr>
          <a:lstStyle>
            <a:lvl1pPr marL="0" indent="0" algn="l">
              <a:buNone/>
              <a:defRPr sz="2000" b="1" baseline="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smtClean="0"/>
          </a:p>
        </p:txBody>
      </p:sp>
      <p:sp>
        <p:nvSpPr>
          <p:cNvPr id="11" name="Content Placeholder 2"/>
          <p:cNvSpPr>
            <a:spLocks noGrp="1"/>
          </p:cNvSpPr>
          <p:nvPr>
            <p:ph idx="1"/>
          </p:nvPr>
        </p:nvSpPr>
        <p:spPr>
          <a:xfrm>
            <a:off x="204620" y="1258643"/>
            <a:ext cx="5205799" cy="3314563"/>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228281"/>
      </p:ext>
    </p:extLst>
  </p:cSld>
  <p:clrMapOvr>
    <a:masterClrMapping/>
  </p:clrMapOvr>
  <p:transition advClick="0" advTm="1000">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D6A75-10C9-6C41-AA85-32A865774FE5}" type="datetimeFigureOut">
              <a:rPr lang="en-US" smtClean="0"/>
              <a:t>12/7/16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926271825"/>
      </p:ext>
    </p:extLst>
  </p:cSld>
  <p:clrMapOvr>
    <a:masterClrMapping/>
  </p:clrMapOvr>
  <p:transition advClick="0" advTm="100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BD6A75-10C9-6C41-AA85-32A865774FE5}"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741605672"/>
      </p:ext>
    </p:extLst>
  </p:cSld>
  <p:clrMapOvr>
    <a:masterClrMapping/>
  </p:clrMapOvr>
  <p:transition advClick="0" advTm="100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BD6A75-10C9-6C41-AA85-32A865774FE5}"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171442116"/>
      </p:ext>
    </p:extLst>
  </p:cSld>
  <p:clrMapOvr>
    <a:masterClrMapping/>
  </p:clrMapOvr>
  <p:transition advClick="0" advTm="1000">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D6A75-10C9-6C41-AA85-32A865774FE5}"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1652072985"/>
      </p:ext>
    </p:extLst>
  </p:cSld>
  <p:clrMapOvr>
    <a:masterClrMapping/>
  </p:clrMapOvr>
  <p:transition advClick="0" advTm="1000">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D6A75-10C9-6C41-AA85-32A865774FE5}"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1574586832"/>
      </p:ext>
    </p:extLst>
  </p:cSld>
  <p:clrMapOvr>
    <a:masterClrMapping/>
  </p:clrMapOvr>
  <p:transition advClick="0" advTm="1000">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BD6A75-10C9-6C41-AA85-32A865774FE5}" type="datetimeFigureOut">
              <a:rPr lang="en-US" smtClean="0"/>
              <a:t>12/7/16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3384C0-36B1-1047-987A-7234861D3A97}" type="slidenum">
              <a:rPr lang="en-US" smtClean="0"/>
              <a:t>‹#›</a:t>
            </a:fld>
            <a:endParaRPr lang="en-US"/>
          </a:p>
        </p:txBody>
      </p:sp>
    </p:spTree>
    <p:extLst>
      <p:ext uri="{BB962C8B-B14F-4D97-AF65-F5344CB8AC3E}">
        <p14:creationId xmlns:p14="http://schemas.microsoft.com/office/powerpoint/2010/main" val="639903443"/>
      </p:ext>
    </p:extLst>
  </p:cSld>
  <p:clrMapOvr>
    <a:masterClrMapping/>
  </p:clrMapOvr>
  <p:transition advClick="0" advTm="1000">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281039-E4B3-1A49-83D0-881B28F56B51}"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7B2013-01A6-B242-8174-23C568AD1236}" type="slidenum">
              <a:rPr lang="en-US" smtClean="0"/>
              <a:t>‹#›</a:t>
            </a:fld>
            <a:endParaRPr lang="en-US" dirty="0"/>
          </a:p>
        </p:txBody>
      </p:sp>
    </p:spTree>
    <p:extLst>
      <p:ext uri="{BB962C8B-B14F-4D97-AF65-F5344CB8AC3E}">
        <p14:creationId xmlns:p14="http://schemas.microsoft.com/office/powerpoint/2010/main" val="1115210818"/>
      </p:ext>
    </p:extLst>
  </p:cSld>
  <p:clrMapOvr>
    <a:masterClrMapping/>
  </p:clrMapOvr>
  <p:transition advClick="0" advTm="1000">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281039-E4B3-1A49-83D0-881B28F56B51}"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7B2013-01A6-B242-8174-23C568AD1236}" type="slidenum">
              <a:rPr lang="en-US" smtClean="0"/>
              <a:t>‹#›</a:t>
            </a:fld>
            <a:endParaRPr lang="en-US" dirty="0"/>
          </a:p>
        </p:txBody>
      </p:sp>
    </p:spTree>
    <p:extLst>
      <p:ext uri="{BB962C8B-B14F-4D97-AF65-F5344CB8AC3E}">
        <p14:creationId xmlns:p14="http://schemas.microsoft.com/office/powerpoint/2010/main" val="110947110"/>
      </p:ext>
    </p:extLst>
  </p:cSld>
  <p:clrMapOvr>
    <a:masterClrMapping/>
  </p:clrMapOvr>
  <p:transition advClick="0" advTm="1000">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281039-E4B3-1A49-83D0-881B28F56B51}"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7B2013-01A6-B242-8174-23C568AD1236}" type="slidenum">
              <a:rPr lang="en-US" smtClean="0"/>
              <a:t>‹#›</a:t>
            </a:fld>
            <a:endParaRPr lang="en-US" dirty="0"/>
          </a:p>
        </p:txBody>
      </p:sp>
    </p:spTree>
    <p:extLst>
      <p:ext uri="{BB962C8B-B14F-4D97-AF65-F5344CB8AC3E}">
        <p14:creationId xmlns:p14="http://schemas.microsoft.com/office/powerpoint/2010/main" val="672272174"/>
      </p:ext>
    </p:extLst>
  </p:cSld>
  <p:clrMapOvr>
    <a:masterClrMapping/>
  </p:clrMapOvr>
  <p:transition advClick="0" advTm="1000">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281039-E4B3-1A49-83D0-881B28F56B51}" type="datetimeFigureOut">
              <a:rPr lang="en-US" smtClean="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7B2013-01A6-B242-8174-23C568AD1236}" type="slidenum">
              <a:rPr lang="en-US" smtClean="0"/>
              <a:t>‹#›</a:t>
            </a:fld>
            <a:endParaRPr lang="en-US" dirty="0"/>
          </a:p>
        </p:txBody>
      </p:sp>
    </p:spTree>
    <p:extLst>
      <p:ext uri="{BB962C8B-B14F-4D97-AF65-F5344CB8AC3E}">
        <p14:creationId xmlns:p14="http://schemas.microsoft.com/office/powerpoint/2010/main" val="966961551"/>
      </p:ext>
    </p:extLst>
  </p:cSld>
  <p:clrMapOvr>
    <a:masterClrMapping/>
  </p:clrMapOvr>
  <p:transition advClick="0" advTm="1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bg>
      <p:bgPr>
        <a:solidFill>
          <a:schemeClr val="bg1">
            <a:alpha val="76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0684" r="43880"/>
          <a:stretch/>
        </p:blipFill>
        <p:spPr>
          <a:xfrm>
            <a:off x="6227806" y="1"/>
            <a:ext cx="2916194" cy="5143500"/>
          </a:xfrm>
          <a:prstGeom prst="rect">
            <a:avLst/>
          </a:prstGeom>
          <a:effectLst>
            <a:outerShdw blurRad="50800" dist="76200" dir="10800000" algn="r" rotWithShape="0">
              <a:prstClr val="black">
                <a:alpha val="40000"/>
              </a:prstClr>
            </a:outerShdw>
          </a:effectLst>
        </p:spPr>
      </p:pic>
      <p:sp>
        <p:nvSpPr>
          <p:cNvPr id="6" name="Rectangle 5"/>
          <p:cNvSpPr/>
          <p:nvPr userDrawn="1"/>
        </p:nvSpPr>
        <p:spPr>
          <a:xfrm>
            <a:off x="185440" y="35605"/>
            <a:ext cx="5361485" cy="1154470"/>
          </a:xfrm>
          <a:prstGeom prst="rect">
            <a:avLst/>
          </a:prstGeom>
          <a:blipFill dpi="0" rotWithShape="0">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a:blipFill>
          <a:ln>
            <a:noFill/>
          </a:ln>
          <a:effectLst>
            <a:outerShdw blurRad="457200" dist="1041400" dir="5400000" sx="149000" sy="149000" algn="ctr" rotWithShape="0">
              <a:schemeClr val="bg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Title 1"/>
          <p:cNvSpPr>
            <a:spLocks noGrp="1"/>
          </p:cNvSpPr>
          <p:nvPr>
            <p:ph type="title"/>
          </p:nvPr>
        </p:nvSpPr>
        <p:spPr>
          <a:xfrm>
            <a:off x="185440" y="473226"/>
            <a:ext cx="5131759" cy="568495"/>
          </a:xfrm>
        </p:spPr>
        <p:txBody>
          <a:bodyPr anchor="b">
            <a:noAutofit/>
          </a:bodyPr>
          <a:lstStyle>
            <a:lvl1pPr>
              <a:defRPr sz="3600" b="0"/>
            </a:lvl1pPr>
          </a:lstStyle>
          <a:p>
            <a:endParaRPr lang="en-US" dirty="0"/>
          </a:p>
        </p:txBody>
      </p:sp>
      <p:sp>
        <p:nvSpPr>
          <p:cNvPr id="9" name="Text Placeholder 2"/>
          <p:cNvSpPr>
            <a:spLocks noGrp="1"/>
          </p:cNvSpPr>
          <p:nvPr>
            <p:ph type="body" idx="12"/>
          </p:nvPr>
        </p:nvSpPr>
        <p:spPr>
          <a:xfrm>
            <a:off x="193045" y="-6834"/>
            <a:ext cx="2510668" cy="480060"/>
          </a:xfrm>
        </p:spPr>
        <p:txBody>
          <a:bodyPr anchor="ctr">
            <a:normAutofit/>
          </a:bodyPr>
          <a:lstStyle>
            <a:lvl1pPr marL="0" indent="0" algn="l">
              <a:buNone/>
              <a:defRPr sz="2000" b="1" baseline="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smtClean="0"/>
          </a:p>
        </p:txBody>
      </p:sp>
      <p:sp>
        <p:nvSpPr>
          <p:cNvPr id="11" name="Content Placeholder 2"/>
          <p:cNvSpPr>
            <a:spLocks noGrp="1"/>
          </p:cNvSpPr>
          <p:nvPr>
            <p:ph idx="1"/>
          </p:nvPr>
        </p:nvSpPr>
        <p:spPr>
          <a:xfrm>
            <a:off x="193045" y="1339666"/>
            <a:ext cx="5205799" cy="3314563"/>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4406171"/>
      </p:ext>
    </p:extLst>
  </p:cSld>
  <p:clrMapOvr>
    <a:masterClrMapping/>
  </p:clrMapOvr>
  <p:transition advClick="0" advTm="1000">
    <p:fade/>
  </p:transition>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281039-E4B3-1A49-83D0-881B28F56B51}" type="datetimeFigureOut">
              <a:rPr lang="en-US" smtClean="0"/>
              <a:t>12/7/16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7B2013-01A6-B242-8174-23C568AD1236}" type="slidenum">
              <a:rPr lang="en-US" smtClean="0"/>
              <a:t>‹#›</a:t>
            </a:fld>
            <a:endParaRPr lang="en-US" dirty="0"/>
          </a:p>
        </p:txBody>
      </p:sp>
    </p:spTree>
    <p:extLst>
      <p:ext uri="{BB962C8B-B14F-4D97-AF65-F5344CB8AC3E}">
        <p14:creationId xmlns:p14="http://schemas.microsoft.com/office/powerpoint/2010/main" val="1714030808"/>
      </p:ext>
    </p:extLst>
  </p:cSld>
  <p:clrMapOvr>
    <a:masterClrMapping/>
  </p:clrMapOvr>
  <p:transition advClick="0" advTm="1000">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281039-E4B3-1A49-83D0-881B28F56B51}" type="datetimeFigureOut">
              <a:rPr lang="en-US" smtClean="0"/>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7B2013-01A6-B242-8174-23C568AD1236}" type="slidenum">
              <a:rPr lang="en-US" smtClean="0"/>
              <a:t>‹#›</a:t>
            </a:fld>
            <a:endParaRPr lang="en-US" dirty="0"/>
          </a:p>
        </p:txBody>
      </p:sp>
    </p:spTree>
    <p:extLst>
      <p:ext uri="{BB962C8B-B14F-4D97-AF65-F5344CB8AC3E}">
        <p14:creationId xmlns:p14="http://schemas.microsoft.com/office/powerpoint/2010/main" val="1370149198"/>
      </p:ext>
    </p:extLst>
  </p:cSld>
  <p:clrMapOvr>
    <a:masterClrMapping/>
  </p:clrMapOvr>
  <p:transition advClick="0" advTm="1000">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281039-E4B3-1A49-83D0-881B28F56B51}" type="datetimeFigureOut">
              <a:rPr lang="en-US" smtClean="0"/>
              <a:t>12/7/16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C7B2013-01A6-B242-8174-23C568AD1236}" type="slidenum">
              <a:rPr lang="en-US" smtClean="0"/>
              <a:t>‹#›</a:t>
            </a:fld>
            <a:endParaRPr lang="en-US" dirty="0"/>
          </a:p>
        </p:txBody>
      </p:sp>
    </p:spTree>
    <p:extLst>
      <p:ext uri="{BB962C8B-B14F-4D97-AF65-F5344CB8AC3E}">
        <p14:creationId xmlns:p14="http://schemas.microsoft.com/office/powerpoint/2010/main" val="630424005"/>
      </p:ext>
    </p:extLst>
  </p:cSld>
  <p:clrMapOvr>
    <a:masterClrMapping/>
  </p:clrMapOvr>
  <p:transition advClick="0" advTm="1000">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281039-E4B3-1A49-83D0-881B28F56B51}" type="datetimeFigureOut">
              <a:rPr lang="en-US" smtClean="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7B2013-01A6-B242-8174-23C568AD1236}" type="slidenum">
              <a:rPr lang="en-US" smtClean="0"/>
              <a:t>‹#›</a:t>
            </a:fld>
            <a:endParaRPr lang="en-US" dirty="0"/>
          </a:p>
        </p:txBody>
      </p:sp>
    </p:spTree>
    <p:extLst>
      <p:ext uri="{BB962C8B-B14F-4D97-AF65-F5344CB8AC3E}">
        <p14:creationId xmlns:p14="http://schemas.microsoft.com/office/powerpoint/2010/main" val="1999421384"/>
      </p:ext>
    </p:extLst>
  </p:cSld>
  <p:clrMapOvr>
    <a:masterClrMapping/>
  </p:clrMapOvr>
  <p:transition advClick="0" advTm="1000">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281039-E4B3-1A49-83D0-881B28F56B51}" type="datetimeFigureOut">
              <a:rPr lang="en-US" smtClean="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7B2013-01A6-B242-8174-23C568AD1236}" type="slidenum">
              <a:rPr lang="en-US" smtClean="0"/>
              <a:t>‹#›</a:t>
            </a:fld>
            <a:endParaRPr lang="en-US" dirty="0"/>
          </a:p>
        </p:txBody>
      </p:sp>
    </p:spTree>
    <p:extLst>
      <p:ext uri="{BB962C8B-B14F-4D97-AF65-F5344CB8AC3E}">
        <p14:creationId xmlns:p14="http://schemas.microsoft.com/office/powerpoint/2010/main" val="451092632"/>
      </p:ext>
    </p:extLst>
  </p:cSld>
  <p:clrMapOvr>
    <a:masterClrMapping/>
  </p:clrMapOvr>
  <p:transition advClick="0" advTm="1000">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281039-E4B3-1A49-83D0-881B28F56B51}"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7B2013-01A6-B242-8174-23C568AD1236}" type="slidenum">
              <a:rPr lang="en-US" smtClean="0"/>
              <a:t>‹#›</a:t>
            </a:fld>
            <a:endParaRPr lang="en-US" dirty="0"/>
          </a:p>
        </p:txBody>
      </p:sp>
    </p:spTree>
    <p:extLst>
      <p:ext uri="{BB962C8B-B14F-4D97-AF65-F5344CB8AC3E}">
        <p14:creationId xmlns:p14="http://schemas.microsoft.com/office/powerpoint/2010/main" val="896592114"/>
      </p:ext>
    </p:extLst>
  </p:cSld>
  <p:clrMapOvr>
    <a:masterClrMapping/>
  </p:clrMapOvr>
  <p:transition advClick="0" advTm="1000">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281039-E4B3-1A49-83D0-881B28F56B51}"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7B2013-01A6-B242-8174-23C568AD1236}" type="slidenum">
              <a:rPr lang="en-US" smtClean="0"/>
              <a:t>‹#›</a:t>
            </a:fld>
            <a:endParaRPr lang="en-US" dirty="0"/>
          </a:p>
        </p:txBody>
      </p:sp>
    </p:spTree>
    <p:extLst>
      <p:ext uri="{BB962C8B-B14F-4D97-AF65-F5344CB8AC3E}">
        <p14:creationId xmlns:p14="http://schemas.microsoft.com/office/powerpoint/2010/main" val="130908999"/>
      </p:ext>
    </p:extLst>
  </p:cSld>
  <p:clrMapOvr>
    <a:masterClrMapping/>
  </p:clrMapOvr>
  <p:transition advClick="0" advTm="1000">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1BEACC6-F6EE-BB45-B154-925B79C70854}"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B0A3E7-BE6F-2E4B-A29A-9F1C1FE41062}" type="slidenum">
              <a:rPr lang="en-US" smtClean="0"/>
              <a:t>‹#›</a:t>
            </a:fld>
            <a:endParaRPr lang="en-US" dirty="0"/>
          </a:p>
        </p:txBody>
      </p:sp>
    </p:spTree>
    <p:extLst>
      <p:ext uri="{BB962C8B-B14F-4D97-AF65-F5344CB8AC3E}">
        <p14:creationId xmlns:p14="http://schemas.microsoft.com/office/powerpoint/2010/main" val="1912811360"/>
      </p:ext>
    </p:extLst>
  </p:cSld>
  <p:clrMapOvr>
    <a:masterClrMapping/>
  </p:clrMapOvr>
  <p:transition advClick="0" advTm="1000">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BEACC6-F6EE-BB45-B154-925B79C70854}"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B0A3E7-BE6F-2E4B-A29A-9F1C1FE41062}" type="slidenum">
              <a:rPr lang="en-US" smtClean="0"/>
              <a:t>‹#›</a:t>
            </a:fld>
            <a:endParaRPr lang="en-US" dirty="0"/>
          </a:p>
        </p:txBody>
      </p:sp>
    </p:spTree>
    <p:extLst>
      <p:ext uri="{BB962C8B-B14F-4D97-AF65-F5344CB8AC3E}">
        <p14:creationId xmlns:p14="http://schemas.microsoft.com/office/powerpoint/2010/main" val="790331930"/>
      </p:ext>
    </p:extLst>
  </p:cSld>
  <p:clrMapOvr>
    <a:masterClrMapping/>
  </p:clrMapOvr>
  <p:transition advClick="0" advTm="1000">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BEACC6-F6EE-BB45-B154-925B79C70854}"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B0A3E7-BE6F-2E4B-A29A-9F1C1FE41062}" type="slidenum">
              <a:rPr lang="en-US" smtClean="0"/>
              <a:t>‹#›</a:t>
            </a:fld>
            <a:endParaRPr lang="en-US" dirty="0"/>
          </a:p>
        </p:txBody>
      </p:sp>
    </p:spTree>
    <p:extLst>
      <p:ext uri="{BB962C8B-B14F-4D97-AF65-F5344CB8AC3E}">
        <p14:creationId xmlns:p14="http://schemas.microsoft.com/office/powerpoint/2010/main" val="922390815"/>
      </p:ext>
    </p:extLst>
  </p:cSld>
  <p:clrMapOvr>
    <a:masterClrMapping/>
  </p:clrMapOvr>
  <p:transition advClick="0" advTm="1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bg>
      <p:bgPr>
        <a:solidFill>
          <a:schemeClr val="bg1">
            <a:alpha val="76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5867" r="33153"/>
          <a:stretch/>
        </p:blipFill>
        <p:spPr>
          <a:xfrm>
            <a:off x="6123008" y="1"/>
            <a:ext cx="3004950" cy="5148192"/>
          </a:xfrm>
          <a:prstGeom prst="rect">
            <a:avLst/>
          </a:prstGeom>
          <a:effectLst>
            <a:outerShdw blurRad="50800" dist="76200" dir="10800000" algn="r" rotWithShape="0">
              <a:prstClr val="black">
                <a:alpha val="40000"/>
              </a:prstClr>
            </a:outerShdw>
          </a:effectLst>
        </p:spPr>
      </p:pic>
      <p:sp>
        <p:nvSpPr>
          <p:cNvPr id="7" name="Rectangle 6"/>
          <p:cNvSpPr/>
          <p:nvPr userDrawn="1"/>
        </p:nvSpPr>
        <p:spPr>
          <a:xfrm>
            <a:off x="150715" y="1"/>
            <a:ext cx="5361485" cy="1154470"/>
          </a:xfrm>
          <a:prstGeom prst="rect">
            <a:avLst/>
          </a:prstGeom>
          <a:blipFill dpi="0" rotWithShape="0">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a:blipFill>
          <a:ln>
            <a:noFill/>
          </a:ln>
          <a:effectLst>
            <a:outerShdw blurRad="457200" dist="1041400" dir="5400000" sx="149000" sy="149000" algn="ctr" rotWithShape="0">
              <a:schemeClr val="bg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8" name="Title 1"/>
          <p:cNvSpPr>
            <a:spLocks noGrp="1"/>
          </p:cNvSpPr>
          <p:nvPr>
            <p:ph type="title"/>
          </p:nvPr>
        </p:nvSpPr>
        <p:spPr>
          <a:xfrm>
            <a:off x="150715" y="473226"/>
            <a:ext cx="5131759" cy="568495"/>
          </a:xfrm>
        </p:spPr>
        <p:txBody>
          <a:bodyPr anchor="b">
            <a:noAutofit/>
          </a:bodyPr>
          <a:lstStyle>
            <a:lvl1pPr>
              <a:defRPr sz="3600" b="0"/>
            </a:lvl1pPr>
          </a:lstStyle>
          <a:p>
            <a:endParaRPr lang="en-US" dirty="0"/>
          </a:p>
        </p:txBody>
      </p:sp>
      <p:sp>
        <p:nvSpPr>
          <p:cNvPr id="9" name="Text Placeholder 2"/>
          <p:cNvSpPr>
            <a:spLocks noGrp="1"/>
          </p:cNvSpPr>
          <p:nvPr>
            <p:ph type="body" idx="12"/>
          </p:nvPr>
        </p:nvSpPr>
        <p:spPr>
          <a:xfrm>
            <a:off x="158320" y="-6834"/>
            <a:ext cx="2510668" cy="480060"/>
          </a:xfrm>
        </p:spPr>
        <p:txBody>
          <a:bodyPr anchor="ctr">
            <a:normAutofit/>
          </a:bodyPr>
          <a:lstStyle>
            <a:lvl1pPr marL="0" indent="0" algn="l">
              <a:buNone/>
              <a:defRPr sz="2000" b="1" baseline="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smtClean="0"/>
          </a:p>
        </p:txBody>
      </p:sp>
      <p:sp>
        <p:nvSpPr>
          <p:cNvPr id="11" name="Content Placeholder 2"/>
          <p:cNvSpPr>
            <a:spLocks noGrp="1"/>
          </p:cNvSpPr>
          <p:nvPr>
            <p:ph idx="1"/>
          </p:nvPr>
        </p:nvSpPr>
        <p:spPr>
          <a:xfrm>
            <a:off x="158320" y="1270218"/>
            <a:ext cx="5205799" cy="3314563"/>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3163702"/>
      </p:ext>
    </p:extLst>
  </p:cSld>
  <p:clrMapOvr>
    <a:masterClrMapping/>
  </p:clrMapOvr>
  <p:transition advClick="0" advTm="1000">
    <p:fade/>
  </p:transition>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BEACC6-F6EE-BB45-B154-925B79C70854}" type="datetimeFigureOut">
              <a:rPr lang="en-US" smtClean="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B0A3E7-BE6F-2E4B-A29A-9F1C1FE41062}" type="slidenum">
              <a:rPr lang="en-US" smtClean="0"/>
              <a:t>‹#›</a:t>
            </a:fld>
            <a:endParaRPr lang="en-US" dirty="0"/>
          </a:p>
        </p:txBody>
      </p:sp>
    </p:spTree>
    <p:extLst>
      <p:ext uri="{BB962C8B-B14F-4D97-AF65-F5344CB8AC3E}">
        <p14:creationId xmlns:p14="http://schemas.microsoft.com/office/powerpoint/2010/main" val="2085463659"/>
      </p:ext>
    </p:extLst>
  </p:cSld>
  <p:clrMapOvr>
    <a:masterClrMapping/>
  </p:clrMapOvr>
  <p:transition advClick="0" advTm="1000">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BEACC6-F6EE-BB45-B154-925B79C70854}" type="datetimeFigureOut">
              <a:rPr lang="en-US" smtClean="0"/>
              <a:t>12/7/16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4B0A3E7-BE6F-2E4B-A29A-9F1C1FE41062}" type="slidenum">
              <a:rPr lang="en-US" smtClean="0"/>
              <a:t>‹#›</a:t>
            </a:fld>
            <a:endParaRPr lang="en-US" dirty="0"/>
          </a:p>
        </p:txBody>
      </p:sp>
    </p:spTree>
    <p:extLst>
      <p:ext uri="{BB962C8B-B14F-4D97-AF65-F5344CB8AC3E}">
        <p14:creationId xmlns:p14="http://schemas.microsoft.com/office/powerpoint/2010/main" val="1307114126"/>
      </p:ext>
    </p:extLst>
  </p:cSld>
  <p:clrMapOvr>
    <a:masterClrMapping/>
  </p:clrMapOvr>
  <p:transition advClick="0" advTm="1000">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1BEACC6-F6EE-BB45-B154-925B79C70854}" type="datetimeFigureOut">
              <a:rPr lang="en-US" smtClean="0"/>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4B0A3E7-BE6F-2E4B-A29A-9F1C1FE41062}" type="slidenum">
              <a:rPr lang="en-US" smtClean="0"/>
              <a:t>‹#›</a:t>
            </a:fld>
            <a:endParaRPr lang="en-US" dirty="0"/>
          </a:p>
        </p:txBody>
      </p:sp>
    </p:spTree>
    <p:extLst>
      <p:ext uri="{BB962C8B-B14F-4D97-AF65-F5344CB8AC3E}">
        <p14:creationId xmlns:p14="http://schemas.microsoft.com/office/powerpoint/2010/main" val="2056890519"/>
      </p:ext>
    </p:extLst>
  </p:cSld>
  <p:clrMapOvr>
    <a:masterClrMapping/>
  </p:clrMapOvr>
  <p:transition advClick="0" advTm="1000">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BEACC6-F6EE-BB45-B154-925B79C70854}" type="datetimeFigureOut">
              <a:rPr lang="en-US" smtClean="0"/>
              <a:t>12/7/16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4B0A3E7-BE6F-2E4B-A29A-9F1C1FE41062}" type="slidenum">
              <a:rPr lang="en-US" smtClean="0"/>
              <a:t>‹#›</a:t>
            </a:fld>
            <a:endParaRPr lang="en-US" dirty="0"/>
          </a:p>
        </p:txBody>
      </p:sp>
    </p:spTree>
    <p:extLst>
      <p:ext uri="{BB962C8B-B14F-4D97-AF65-F5344CB8AC3E}">
        <p14:creationId xmlns:p14="http://schemas.microsoft.com/office/powerpoint/2010/main" val="2114687074"/>
      </p:ext>
    </p:extLst>
  </p:cSld>
  <p:clrMapOvr>
    <a:masterClrMapping/>
  </p:clrMapOvr>
  <p:transition advClick="0" advTm="1000">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BEACC6-F6EE-BB45-B154-925B79C70854}" type="datetimeFigureOut">
              <a:rPr lang="en-US" smtClean="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B0A3E7-BE6F-2E4B-A29A-9F1C1FE41062}" type="slidenum">
              <a:rPr lang="en-US" smtClean="0"/>
              <a:t>‹#›</a:t>
            </a:fld>
            <a:endParaRPr lang="en-US" dirty="0"/>
          </a:p>
        </p:txBody>
      </p:sp>
    </p:spTree>
    <p:extLst>
      <p:ext uri="{BB962C8B-B14F-4D97-AF65-F5344CB8AC3E}">
        <p14:creationId xmlns:p14="http://schemas.microsoft.com/office/powerpoint/2010/main" val="691294868"/>
      </p:ext>
    </p:extLst>
  </p:cSld>
  <p:clrMapOvr>
    <a:masterClrMapping/>
  </p:clrMapOvr>
  <p:transition advClick="0" advTm="1000">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BEACC6-F6EE-BB45-B154-925B79C70854}" type="datetimeFigureOut">
              <a:rPr lang="en-US" smtClean="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B0A3E7-BE6F-2E4B-A29A-9F1C1FE41062}" type="slidenum">
              <a:rPr lang="en-US" smtClean="0"/>
              <a:t>‹#›</a:t>
            </a:fld>
            <a:endParaRPr lang="en-US" dirty="0"/>
          </a:p>
        </p:txBody>
      </p:sp>
    </p:spTree>
    <p:extLst>
      <p:ext uri="{BB962C8B-B14F-4D97-AF65-F5344CB8AC3E}">
        <p14:creationId xmlns:p14="http://schemas.microsoft.com/office/powerpoint/2010/main" val="706316206"/>
      </p:ext>
    </p:extLst>
  </p:cSld>
  <p:clrMapOvr>
    <a:masterClrMapping/>
  </p:clrMapOvr>
  <p:transition advClick="0" advTm="1000">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BEACC6-F6EE-BB45-B154-925B79C70854}"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B0A3E7-BE6F-2E4B-A29A-9F1C1FE41062}" type="slidenum">
              <a:rPr lang="en-US" smtClean="0"/>
              <a:t>‹#›</a:t>
            </a:fld>
            <a:endParaRPr lang="en-US" dirty="0"/>
          </a:p>
        </p:txBody>
      </p:sp>
    </p:spTree>
    <p:extLst>
      <p:ext uri="{BB962C8B-B14F-4D97-AF65-F5344CB8AC3E}">
        <p14:creationId xmlns:p14="http://schemas.microsoft.com/office/powerpoint/2010/main" val="1914357273"/>
      </p:ext>
    </p:extLst>
  </p:cSld>
  <p:clrMapOvr>
    <a:masterClrMapping/>
  </p:clrMapOvr>
  <p:transition advClick="0" advTm="1000">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BEACC6-F6EE-BB45-B154-925B79C70854}"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B0A3E7-BE6F-2E4B-A29A-9F1C1FE41062}" type="slidenum">
              <a:rPr lang="en-US" smtClean="0"/>
              <a:t>‹#›</a:t>
            </a:fld>
            <a:endParaRPr lang="en-US" dirty="0"/>
          </a:p>
        </p:txBody>
      </p:sp>
    </p:spTree>
    <p:extLst>
      <p:ext uri="{BB962C8B-B14F-4D97-AF65-F5344CB8AC3E}">
        <p14:creationId xmlns:p14="http://schemas.microsoft.com/office/powerpoint/2010/main" val="1002687957"/>
      </p:ext>
    </p:extLst>
  </p:cSld>
  <p:clrMapOvr>
    <a:masterClrMapping/>
  </p:clrMapOvr>
  <p:transition advClick="0" advTm="1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bg>
      <p:bgPr>
        <a:solidFill>
          <a:schemeClr val="bg1">
            <a:alpha val="76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2280" r="29141"/>
          <a:stretch/>
        </p:blipFill>
        <p:spPr>
          <a:xfrm>
            <a:off x="6168842" y="0"/>
            <a:ext cx="2975158" cy="5143499"/>
          </a:xfrm>
          <a:prstGeom prst="rect">
            <a:avLst/>
          </a:prstGeom>
          <a:effectLst>
            <a:outerShdw blurRad="50800" dist="76200" dir="10800000" algn="r" rotWithShape="0">
              <a:prstClr val="black">
                <a:alpha val="40000"/>
              </a:prstClr>
            </a:outerShdw>
          </a:effectLst>
        </p:spPr>
      </p:pic>
      <p:sp>
        <p:nvSpPr>
          <p:cNvPr id="9" name="Rectangle 8"/>
          <p:cNvSpPr/>
          <p:nvPr userDrawn="1"/>
        </p:nvSpPr>
        <p:spPr>
          <a:xfrm>
            <a:off x="220165" y="1"/>
            <a:ext cx="5361485" cy="1154470"/>
          </a:xfrm>
          <a:prstGeom prst="rect">
            <a:avLst/>
          </a:prstGeom>
          <a:blipFill dpi="0" rotWithShape="0">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a:blipFill>
          <a:ln>
            <a:noFill/>
          </a:ln>
          <a:effectLst>
            <a:outerShdw blurRad="457200" dist="1041400" dir="5400000" sx="149000" sy="149000" algn="ctr" rotWithShape="0">
              <a:schemeClr val="bg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0" name="Title 1"/>
          <p:cNvSpPr>
            <a:spLocks noGrp="1"/>
          </p:cNvSpPr>
          <p:nvPr>
            <p:ph type="title"/>
          </p:nvPr>
        </p:nvSpPr>
        <p:spPr>
          <a:xfrm>
            <a:off x="220165" y="473226"/>
            <a:ext cx="5131759" cy="568495"/>
          </a:xfrm>
        </p:spPr>
        <p:txBody>
          <a:bodyPr anchor="b">
            <a:noAutofit/>
          </a:bodyPr>
          <a:lstStyle>
            <a:lvl1pPr>
              <a:defRPr sz="3600" b="0"/>
            </a:lvl1pPr>
          </a:lstStyle>
          <a:p>
            <a:endParaRPr lang="en-US" dirty="0"/>
          </a:p>
        </p:txBody>
      </p:sp>
      <p:sp>
        <p:nvSpPr>
          <p:cNvPr id="11" name="Text Placeholder 2"/>
          <p:cNvSpPr>
            <a:spLocks noGrp="1"/>
          </p:cNvSpPr>
          <p:nvPr>
            <p:ph type="body" idx="12"/>
          </p:nvPr>
        </p:nvSpPr>
        <p:spPr>
          <a:xfrm>
            <a:off x="227770" y="-6834"/>
            <a:ext cx="2510668" cy="480060"/>
          </a:xfrm>
        </p:spPr>
        <p:txBody>
          <a:bodyPr anchor="ctr">
            <a:normAutofit/>
          </a:bodyPr>
          <a:lstStyle>
            <a:lvl1pPr marL="0" indent="0" algn="l">
              <a:buNone/>
              <a:defRPr sz="2000" b="1" baseline="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smtClean="0"/>
          </a:p>
        </p:txBody>
      </p:sp>
      <p:sp>
        <p:nvSpPr>
          <p:cNvPr id="12" name="Content Placeholder 2"/>
          <p:cNvSpPr>
            <a:spLocks noGrp="1"/>
          </p:cNvSpPr>
          <p:nvPr>
            <p:ph idx="1"/>
          </p:nvPr>
        </p:nvSpPr>
        <p:spPr>
          <a:xfrm>
            <a:off x="220165" y="1247069"/>
            <a:ext cx="5205799" cy="3314563"/>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6437504"/>
      </p:ext>
    </p:extLst>
  </p:cSld>
  <p:clrMapOvr>
    <a:masterClrMapping/>
  </p:clrMapOvr>
  <p:transition advClick="0" advTm="1000">
    <p:fade/>
  </p:transition>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Content with Caption">
    <p:bg>
      <p:bgPr>
        <a:solidFill>
          <a:schemeClr val="bg1">
            <a:alpha val="76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3153" t="310" r="44224" b="-310"/>
          <a:stretch/>
        </p:blipFill>
        <p:spPr>
          <a:xfrm>
            <a:off x="6227806" y="1"/>
            <a:ext cx="2916194" cy="5175550"/>
          </a:xfrm>
          <a:prstGeom prst="rect">
            <a:avLst/>
          </a:prstGeom>
          <a:effectLst>
            <a:outerShdw blurRad="50800" dist="76200" dir="10800000" algn="r" rotWithShape="0">
              <a:prstClr val="black">
                <a:alpha val="40000"/>
              </a:prstClr>
            </a:outerShdw>
          </a:effectLst>
        </p:spPr>
      </p:pic>
      <p:sp>
        <p:nvSpPr>
          <p:cNvPr id="8" name="Rectangle 7"/>
          <p:cNvSpPr/>
          <p:nvPr userDrawn="1"/>
        </p:nvSpPr>
        <p:spPr>
          <a:xfrm>
            <a:off x="220163" y="1"/>
            <a:ext cx="5361485" cy="1154470"/>
          </a:xfrm>
          <a:prstGeom prst="rect">
            <a:avLst/>
          </a:prstGeom>
          <a:blipFill dpi="0" rotWithShape="0">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a:blipFill>
          <a:ln>
            <a:noFill/>
          </a:ln>
          <a:effectLst>
            <a:outerShdw blurRad="457200" dist="1041400" dir="5400000" sx="149000" sy="149000" algn="ctr" rotWithShape="0">
              <a:schemeClr val="bg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9" name="Title 1"/>
          <p:cNvSpPr>
            <a:spLocks noGrp="1"/>
          </p:cNvSpPr>
          <p:nvPr>
            <p:ph type="title"/>
          </p:nvPr>
        </p:nvSpPr>
        <p:spPr>
          <a:xfrm>
            <a:off x="220165" y="473226"/>
            <a:ext cx="5131759" cy="568495"/>
          </a:xfrm>
        </p:spPr>
        <p:txBody>
          <a:bodyPr anchor="b">
            <a:noAutofit/>
          </a:bodyPr>
          <a:lstStyle>
            <a:lvl1pPr>
              <a:defRPr sz="3600" b="0"/>
            </a:lvl1pPr>
          </a:lstStyle>
          <a:p>
            <a:endParaRPr lang="en-US" dirty="0"/>
          </a:p>
        </p:txBody>
      </p:sp>
      <p:sp>
        <p:nvSpPr>
          <p:cNvPr id="10" name="Text Placeholder 2"/>
          <p:cNvSpPr>
            <a:spLocks noGrp="1"/>
          </p:cNvSpPr>
          <p:nvPr>
            <p:ph type="body" idx="12"/>
          </p:nvPr>
        </p:nvSpPr>
        <p:spPr>
          <a:xfrm>
            <a:off x="227770" y="-6834"/>
            <a:ext cx="2510668" cy="480060"/>
          </a:xfrm>
        </p:spPr>
        <p:txBody>
          <a:bodyPr anchor="ctr">
            <a:normAutofit/>
          </a:bodyPr>
          <a:lstStyle>
            <a:lvl1pPr marL="0" indent="0" algn="l">
              <a:buNone/>
              <a:defRPr sz="2000" b="1" baseline="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smtClean="0"/>
          </a:p>
        </p:txBody>
      </p:sp>
      <p:sp>
        <p:nvSpPr>
          <p:cNvPr id="11" name="Content Placeholder 2"/>
          <p:cNvSpPr>
            <a:spLocks noGrp="1"/>
          </p:cNvSpPr>
          <p:nvPr>
            <p:ph idx="1"/>
          </p:nvPr>
        </p:nvSpPr>
        <p:spPr>
          <a:xfrm>
            <a:off x="227770" y="1258644"/>
            <a:ext cx="5205799" cy="3314563"/>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6166786"/>
      </p:ext>
    </p:extLst>
  </p:cSld>
  <p:clrMapOvr>
    <a:masterClrMapping/>
  </p:clrMapOvr>
  <p:transition advClick="0" advTm="1000">
    <p:fade/>
  </p:transition>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Picture with Caption">
    <p:spTree>
      <p:nvGrpSpPr>
        <p:cNvPr id="1" name=""/>
        <p:cNvGrpSpPr/>
        <p:nvPr/>
      </p:nvGrpSpPr>
      <p:grpSpPr>
        <a:xfrm>
          <a:off x="0" y="0"/>
          <a:ext cx="0" cy="0"/>
          <a:chOff x="0" y="0"/>
          <a:chExt cx="0" cy="0"/>
        </a:xfrm>
      </p:grpSpPr>
      <p:sp>
        <p:nvSpPr>
          <p:cNvPr id="10" name="Rectangle 9"/>
          <p:cNvSpPr/>
          <p:nvPr userDrawn="1"/>
        </p:nvSpPr>
        <p:spPr>
          <a:xfrm>
            <a:off x="220165" y="1"/>
            <a:ext cx="5361485" cy="1154470"/>
          </a:xfrm>
          <a:prstGeom prst="rect">
            <a:avLst/>
          </a:prstGeom>
          <a:blipFill dpi="0" rotWithShape="0">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stretch>
              <a:fillRect/>
            </a:stretch>
          </a:blipFill>
          <a:ln>
            <a:noFill/>
          </a:ln>
          <a:effectLst>
            <a:outerShdw blurRad="457200" dist="1041400" dir="5400000" sx="149000" sy="149000" algn="ctr" rotWithShape="0">
              <a:schemeClr val="bg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Picture Placeholder 5"/>
          <p:cNvSpPr>
            <a:spLocks noGrp="1"/>
          </p:cNvSpPr>
          <p:nvPr>
            <p:ph type="pic" sz="quarter" idx="11"/>
          </p:nvPr>
        </p:nvSpPr>
        <p:spPr>
          <a:xfrm>
            <a:off x="5729468" y="1284790"/>
            <a:ext cx="3153275" cy="3041106"/>
          </a:xfrm>
          <a:effectLst>
            <a:outerShdw blurRad="50800" dist="76200" dir="10800000" algn="r" rotWithShape="0">
              <a:prstClr val="black">
                <a:alpha val="40000"/>
              </a:prstClr>
            </a:outerShdw>
          </a:effectLst>
        </p:spPr>
        <p:txBody>
          <a:bodyPr/>
          <a:lstStyle/>
          <a:p>
            <a:endParaRPr lang="en-US" dirty="0"/>
          </a:p>
        </p:txBody>
      </p:sp>
      <p:sp>
        <p:nvSpPr>
          <p:cNvPr id="2" name="Title 1"/>
          <p:cNvSpPr>
            <a:spLocks noGrp="1"/>
          </p:cNvSpPr>
          <p:nvPr>
            <p:ph type="title"/>
          </p:nvPr>
        </p:nvSpPr>
        <p:spPr>
          <a:xfrm>
            <a:off x="220165" y="473226"/>
            <a:ext cx="5131759" cy="568495"/>
          </a:xfrm>
        </p:spPr>
        <p:txBody>
          <a:bodyPr anchor="b">
            <a:noAutofit/>
          </a:bodyPr>
          <a:lstStyle>
            <a:lvl1pPr>
              <a:defRPr sz="3600" b="0"/>
            </a:lvl1pPr>
          </a:lstStyle>
          <a:p>
            <a:endParaRPr lang="en-US" dirty="0"/>
          </a:p>
        </p:txBody>
      </p:sp>
      <p:sp>
        <p:nvSpPr>
          <p:cNvPr id="8" name="Content Placeholder 2"/>
          <p:cNvSpPr>
            <a:spLocks noGrp="1"/>
          </p:cNvSpPr>
          <p:nvPr>
            <p:ph idx="1"/>
          </p:nvPr>
        </p:nvSpPr>
        <p:spPr>
          <a:xfrm>
            <a:off x="227770" y="1154471"/>
            <a:ext cx="5205799" cy="3314563"/>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idx="12"/>
          </p:nvPr>
        </p:nvSpPr>
        <p:spPr>
          <a:xfrm>
            <a:off x="227770" y="-6834"/>
            <a:ext cx="2510668" cy="480060"/>
          </a:xfrm>
        </p:spPr>
        <p:txBody>
          <a:bodyPr anchor="ctr">
            <a:normAutofit/>
          </a:bodyPr>
          <a:lstStyle>
            <a:lvl1pPr marL="0" indent="0" algn="l">
              <a:buNone/>
              <a:defRPr sz="2000" b="1" baseline="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smtClean="0"/>
          </a:p>
        </p:txBody>
      </p:sp>
    </p:spTree>
    <p:extLst>
      <p:ext uri="{BB962C8B-B14F-4D97-AF65-F5344CB8AC3E}">
        <p14:creationId xmlns:p14="http://schemas.microsoft.com/office/powerpoint/2010/main" val="864151536"/>
      </p:ext>
    </p:extLst>
  </p:cSld>
  <p:clrMapOvr>
    <a:masterClrMapping/>
  </p:clrMapOvr>
  <p:transition advClick="0" advTm="1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10" name="Rectangle 9"/>
          <p:cNvSpPr/>
          <p:nvPr userDrawn="1"/>
        </p:nvSpPr>
        <p:spPr>
          <a:xfrm>
            <a:off x="220165" y="1"/>
            <a:ext cx="5361485" cy="1154470"/>
          </a:xfrm>
          <a:prstGeom prst="rect">
            <a:avLst/>
          </a:prstGeom>
          <a:blipFill dpi="0" rotWithShape="0">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stretch>
              <a:fillRect/>
            </a:stretch>
          </a:blipFill>
          <a:ln>
            <a:noFill/>
          </a:ln>
          <a:effectLst>
            <a:outerShdw blurRad="457200" dist="1041400" dir="5400000" sx="149000" sy="149000" algn="ctr" rotWithShape="0">
              <a:schemeClr val="bg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Picture Placeholder 5"/>
          <p:cNvSpPr>
            <a:spLocks noGrp="1"/>
          </p:cNvSpPr>
          <p:nvPr>
            <p:ph type="pic" sz="quarter" idx="11"/>
          </p:nvPr>
        </p:nvSpPr>
        <p:spPr>
          <a:xfrm>
            <a:off x="5581650" y="1223921"/>
            <a:ext cx="3301093" cy="3101975"/>
          </a:xfrm>
          <a:effectLst>
            <a:outerShdw blurRad="50800" dist="76200" dir="10800000" algn="r" rotWithShape="0">
              <a:prstClr val="black">
                <a:alpha val="40000"/>
              </a:prstClr>
            </a:outerShdw>
          </a:effectLst>
        </p:spPr>
        <p:txBody>
          <a:bodyPr/>
          <a:lstStyle/>
          <a:p>
            <a:endParaRPr lang="en-US" dirty="0"/>
          </a:p>
        </p:txBody>
      </p:sp>
      <p:sp>
        <p:nvSpPr>
          <p:cNvPr id="2" name="Title 1"/>
          <p:cNvSpPr>
            <a:spLocks noGrp="1"/>
          </p:cNvSpPr>
          <p:nvPr>
            <p:ph type="title"/>
          </p:nvPr>
        </p:nvSpPr>
        <p:spPr>
          <a:xfrm>
            <a:off x="220165" y="473226"/>
            <a:ext cx="5131759" cy="568495"/>
          </a:xfrm>
        </p:spPr>
        <p:txBody>
          <a:bodyPr anchor="b">
            <a:noAutofit/>
          </a:bodyPr>
          <a:lstStyle>
            <a:lvl1pPr>
              <a:defRPr sz="3600" b="0"/>
            </a:lvl1pPr>
          </a:lstStyle>
          <a:p>
            <a:endParaRPr lang="en-US" dirty="0"/>
          </a:p>
        </p:txBody>
      </p:sp>
      <p:sp>
        <p:nvSpPr>
          <p:cNvPr id="8" name="Content Placeholder 2"/>
          <p:cNvSpPr>
            <a:spLocks noGrp="1"/>
          </p:cNvSpPr>
          <p:nvPr>
            <p:ph idx="1"/>
          </p:nvPr>
        </p:nvSpPr>
        <p:spPr>
          <a:xfrm>
            <a:off x="227770" y="1154471"/>
            <a:ext cx="5205799" cy="3314563"/>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idx="12"/>
          </p:nvPr>
        </p:nvSpPr>
        <p:spPr>
          <a:xfrm>
            <a:off x="227770" y="-6834"/>
            <a:ext cx="2510668" cy="480060"/>
          </a:xfrm>
        </p:spPr>
        <p:txBody>
          <a:bodyPr anchor="ctr">
            <a:normAutofit/>
          </a:bodyPr>
          <a:lstStyle>
            <a:lvl1pPr marL="0" indent="0" algn="l">
              <a:buNone/>
              <a:defRPr sz="2000" b="1" baseline="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smtClean="0"/>
          </a:p>
        </p:txBody>
      </p:sp>
    </p:spTree>
    <p:extLst>
      <p:ext uri="{BB962C8B-B14F-4D97-AF65-F5344CB8AC3E}">
        <p14:creationId xmlns:p14="http://schemas.microsoft.com/office/powerpoint/2010/main" val="738307641"/>
      </p:ext>
    </p:extLst>
  </p:cSld>
  <p:clrMapOvr>
    <a:masterClrMapping/>
  </p:clrMapOvr>
  <p:transition advClick="0" advTm="1000">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2.png"/><Relationship Id="rId26" Type="http://schemas.microsoft.com/office/2007/relationships/hdphoto" Target="../media/hdphoto1.wdp"/><Relationship Id="rId27"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3.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theme" Target="../theme/theme4.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4155E356-F918-EF45-A4F3-B5647D2318D1}" type="datetimeFigureOut">
              <a:rPr lang="en-US" smtClean="0"/>
              <a:t>12/7/16</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25">
                <a:duotone>
                  <a:schemeClr val="accent1">
                    <a:shade val="45000"/>
                    <a:satMod val="135000"/>
                  </a:schemeClr>
                  <a:prstClr val="white"/>
                </a:duotone>
                <a:extLst>
                  <a:ext uri="{BEBA8EAE-BF5A-486C-A8C5-ECC9F3942E4B}">
                    <a14:imgProps xmlns:a14="http://schemas.microsoft.com/office/drawing/2010/main">
                      <a14:imgLayer r:embed="rId2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fld id="{5F84827A-B419-F348-B05A-179148CB04E9}" type="slidenum">
              <a:rPr lang="en-US" smtClean="0"/>
              <a:t>‹#›</a:t>
            </a:fld>
            <a:endParaRPr lang="en-US" dirty="0"/>
          </a:p>
        </p:txBody>
      </p:sp>
    </p:spTree>
    <p:extLst>
      <p:ext uri="{BB962C8B-B14F-4D97-AF65-F5344CB8AC3E}">
        <p14:creationId xmlns:p14="http://schemas.microsoft.com/office/powerpoint/2010/main" val="84462128"/>
      </p:ext>
    </p:extLst>
  </p:cSld>
  <p:clrMap bg1="lt1" tx1="dk1" bg2="lt2" tx2="dk2" accent1="accent1" accent2="accent2" accent3="accent3" accent4="accent4" accent5="accent5" accent6="accent6" hlink="hlink" folHlink="folHlink"/>
  <p:sldLayoutIdLst>
    <p:sldLayoutId id="2147484165" r:id="rId1"/>
    <p:sldLayoutId id="2147484172" r:id="rId2"/>
    <p:sldLayoutId id="2147484204" r:id="rId3"/>
    <p:sldLayoutId id="2147484205" r:id="rId4"/>
    <p:sldLayoutId id="2147484206" r:id="rId5"/>
    <p:sldLayoutId id="2147484207" r:id="rId6"/>
    <p:sldLayoutId id="2147484210" r:id="rId7"/>
    <p:sldLayoutId id="2147484225" r:id="rId8"/>
    <p:sldLayoutId id="2147484211" r:id="rId9"/>
    <p:sldLayoutId id="2147484208" r:id="rId10"/>
    <p:sldLayoutId id="2147484166" r:id="rId11"/>
    <p:sldLayoutId id="2147484209" r:id="rId12"/>
    <p:sldLayoutId id="2147484188" r:id="rId13"/>
    <p:sldLayoutId id="2147484167" r:id="rId14"/>
    <p:sldLayoutId id="2147484168" r:id="rId15"/>
    <p:sldLayoutId id="2147484169" r:id="rId16"/>
    <p:sldLayoutId id="2147484170" r:id="rId17"/>
    <p:sldLayoutId id="2147484171" r:id="rId18"/>
    <p:sldLayoutId id="2147484203" r:id="rId19"/>
    <p:sldLayoutId id="2147484202" r:id="rId20"/>
    <p:sldLayoutId id="2147484201" r:id="rId21"/>
    <p:sldLayoutId id="2147484174" r:id="rId22"/>
    <p:sldLayoutId id="2147484175" r:id="rId23"/>
  </p:sldLayoutIdLst>
  <p:transition advClick="0" advTm="1000">
    <p:fade/>
  </p:transition>
  <p:txStyles>
    <p:titleStyle>
      <a:lvl1pPr algn="l" defTabSz="685800" rtl="0" eaLnBrk="1" latinLnBrk="0" hangingPunct="1">
        <a:lnSpc>
          <a:spcPct val="90000"/>
        </a:lnSpc>
        <a:spcBef>
          <a:spcPct val="0"/>
        </a:spcBef>
        <a:buNone/>
        <a:defRPr sz="4050" kern="1200" cap="all" baseline="0">
          <a:blipFill>
            <a:blip r:embed="rId2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5BD6A75-10C9-6C41-AA85-32A865774FE5}" type="datetimeFigureOut">
              <a:rPr lang="en-US" smtClean="0"/>
              <a:t>12/7/16</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C3384C0-36B1-1047-987A-7234861D3A97}" type="slidenum">
              <a:rPr lang="en-US" smtClean="0"/>
              <a:t>‹#›</a:t>
            </a:fld>
            <a:endParaRPr lang="en-US"/>
          </a:p>
        </p:txBody>
      </p:sp>
    </p:spTree>
    <p:extLst>
      <p:ext uri="{BB962C8B-B14F-4D97-AF65-F5344CB8AC3E}">
        <p14:creationId xmlns:p14="http://schemas.microsoft.com/office/powerpoint/2010/main" val="1442480073"/>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Lst>
  <p:transition advClick="0" advTm="1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A281039-E4B3-1A49-83D0-881B28F56B51}" type="datetimeFigureOut">
              <a:rPr lang="en-US" smtClean="0"/>
              <a:t>12/7/16</a:t>
            </a:fld>
            <a:endParaRPr 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EC7B2013-01A6-B242-8174-23C568AD1236}" type="slidenum">
              <a:rPr lang="en-US" smtClean="0"/>
              <a:t>‹#›</a:t>
            </a:fld>
            <a:endParaRPr lang="en-US" dirty="0"/>
          </a:p>
        </p:txBody>
      </p:sp>
    </p:spTree>
    <p:extLst>
      <p:ext uri="{BB962C8B-B14F-4D97-AF65-F5344CB8AC3E}">
        <p14:creationId xmlns:p14="http://schemas.microsoft.com/office/powerpoint/2010/main" val="578623262"/>
      </p:ext>
    </p:extLst>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Lst>
  <p:transition advClick="0" advTm="1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A1BEACC6-F6EE-BB45-B154-925B79C70854}" type="datetimeFigureOut">
              <a:rPr lang="en-US" smtClean="0"/>
              <a:t>12/7/16</a:t>
            </a:fld>
            <a:endParaRPr 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4B0A3E7-BE6F-2E4B-A29A-9F1C1FE41062}" type="slidenum">
              <a:rPr lang="en-US" smtClean="0"/>
              <a:t>‹#›</a:t>
            </a:fld>
            <a:endParaRPr lang="en-US" dirty="0"/>
          </a:p>
        </p:txBody>
      </p:sp>
    </p:spTree>
    <p:extLst>
      <p:ext uri="{BB962C8B-B14F-4D97-AF65-F5344CB8AC3E}">
        <p14:creationId xmlns:p14="http://schemas.microsoft.com/office/powerpoint/2010/main" val="643451715"/>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ransition advClick="0" advTm="1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tiff"/><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0.tiff"/></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www.deedwaterdatascience.com/" TargetMode="External"/><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25554" y="802105"/>
            <a:ext cx="4311417" cy="2577445"/>
          </a:xfrm>
        </p:spPr>
        <p:txBody>
          <a:bodyPr/>
          <a:lstStyle/>
          <a:p>
            <a:r>
              <a:rPr lang="en-US" dirty="0" smtClean="0"/>
              <a:t>Consumer </a:t>
            </a:r>
            <a:br>
              <a:rPr lang="en-US" dirty="0" smtClean="0"/>
            </a:br>
            <a:r>
              <a:rPr lang="en-US" dirty="0" smtClean="0"/>
              <a:t>choice</a:t>
            </a:r>
            <a:endParaRPr lang="en-US" dirty="0"/>
          </a:p>
        </p:txBody>
      </p:sp>
      <p:sp>
        <p:nvSpPr>
          <p:cNvPr id="5" name="Subtitle 4"/>
          <p:cNvSpPr>
            <a:spLocks noGrp="1"/>
          </p:cNvSpPr>
          <p:nvPr>
            <p:ph type="subTitle" idx="1"/>
          </p:nvPr>
        </p:nvSpPr>
        <p:spPr>
          <a:xfrm>
            <a:off x="446230" y="2844800"/>
            <a:ext cx="4290741" cy="534750"/>
          </a:xfrm>
        </p:spPr>
        <p:txBody>
          <a:bodyPr>
            <a:normAutofit/>
          </a:bodyPr>
          <a:lstStyle/>
          <a:p>
            <a:r>
              <a:rPr lang="en-US" sz="1800" dirty="0" smtClean="0">
                <a:solidFill>
                  <a:schemeClr val="accent2"/>
                </a:solidFill>
              </a:rPr>
              <a:t>Regis University Practicum I &amp; II</a:t>
            </a:r>
            <a:endParaRPr lang="en-US" sz="1800" dirty="0">
              <a:solidFill>
                <a:schemeClr val="accent2"/>
              </a:solidFill>
            </a:endParaRPr>
          </a:p>
        </p:txBody>
      </p:sp>
      <p:sp>
        <p:nvSpPr>
          <p:cNvPr id="6" name="TextBox 5"/>
          <p:cNvSpPr txBox="1"/>
          <p:nvPr/>
        </p:nvSpPr>
        <p:spPr>
          <a:xfrm>
            <a:off x="397007" y="3833517"/>
            <a:ext cx="1792478" cy="338554"/>
          </a:xfrm>
          <a:prstGeom prst="rect">
            <a:avLst/>
          </a:prstGeom>
          <a:noFill/>
        </p:spPr>
        <p:txBody>
          <a:bodyPr wrap="none" rtlCol="0">
            <a:spAutoFit/>
          </a:bodyPr>
          <a:lstStyle/>
          <a:p>
            <a:r>
              <a:rPr lang="en-US" sz="1600" b="1" dirty="0" smtClean="0"/>
              <a:t>Carla Gonzales </a:t>
            </a:r>
            <a:endParaRPr lang="en-US" sz="1600" b="1" dirty="0"/>
          </a:p>
        </p:txBody>
      </p:sp>
      <p:sp>
        <p:nvSpPr>
          <p:cNvPr id="7" name="TextBox 6"/>
          <p:cNvSpPr txBox="1"/>
          <p:nvPr/>
        </p:nvSpPr>
        <p:spPr>
          <a:xfrm>
            <a:off x="2796330" y="3833517"/>
            <a:ext cx="1940641" cy="338554"/>
          </a:xfrm>
          <a:prstGeom prst="rect">
            <a:avLst/>
          </a:prstGeom>
          <a:noFill/>
        </p:spPr>
        <p:txBody>
          <a:bodyPr wrap="square" rtlCol="0">
            <a:spAutoFit/>
          </a:bodyPr>
          <a:lstStyle/>
          <a:p>
            <a:r>
              <a:rPr lang="en-US" sz="1600" b="1" dirty="0" smtClean="0"/>
              <a:t>Dec. 7, 2016</a:t>
            </a:r>
            <a:endParaRPr lang="en-US" sz="1600" b="1" dirty="0"/>
          </a:p>
        </p:txBody>
      </p:sp>
    </p:spTree>
    <p:extLst>
      <p:ext uri="{BB962C8B-B14F-4D97-AF65-F5344CB8AC3E}">
        <p14:creationId xmlns:p14="http://schemas.microsoft.com/office/powerpoint/2010/main" val="1957671122"/>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1570" r="11570"/>
          <a:stretch>
            <a:fillRect/>
          </a:stretch>
        </p:blipFill>
        <p:spPr>
          <a:xfrm>
            <a:off x="5581650" y="1367059"/>
            <a:ext cx="3301093" cy="3101975"/>
          </a:xfrm>
        </p:spPr>
      </p:pic>
      <p:sp>
        <p:nvSpPr>
          <p:cNvPr id="3" name="Title 2"/>
          <p:cNvSpPr>
            <a:spLocks noGrp="1"/>
          </p:cNvSpPr>
          <p:nvPr>
            <p:ph type="title"/>
          </p:nvPr>
        </p:nvSpPr>
        <p:spPr>
          <a:xfrm>
            <a:off x="227770" y="473226"/>
            <a:ext cx="5205799" cy="568495"/>
          </a:xfrm>
        </p:spPr>
        <p:txBody>
          <a:bodyPr/>
          <a:lstStyle/>
          <a:p>
            <a:r>
              <a:rPr lang="en-US" sz="2800" dirty="0" smtClean="0"/>
              <a:t>Survey Approach  </a:t>
            </a:r>
            <a:endParaRPr lang="en-US" sz="2800" dirty="0"/>
          </a:p>
        </p:txBody>
      </p:sp>
      <p:sp>
        <p:nvSpPr>
          <p:cNvPr id="4" name="Content Placeholder 3"/>
          <p:cNvSpPr>
            <a:spLocks noGrp="1"/>
          </p:cNvSpPr>
          <p:nvPr>
            <p:ph idx="1"/>
          </p:nvPr>
        </p:nvSpPr>
        <p:spPr>
          <a:xfrm>
            <a:off x="227770" y="1154471"/>
            <a:ext cx="5205799" cy="3909898"/>
          </a:xfrm>
        </p:spPr>
        <p:txBody>
          <a:bodyPr>
            <a:normAutofit/>
          </a:bodyPr>
          <a:lstStyle/>
          <a:p>
            <a:r>
              <a:rPr lang="en-US" sz="1400" dirty="0"/>
              <a:t>T</a:t>
            </a:r>
            <a:r>
              <a:rPr lang="en-US" sz="1400" dirty="0" smtClean="0"/>
              <a:t>wo approaches where used to conduct a </a:t>
            </a:r>
            <a:r>
              <a:rPr lang="en-US" sz="1400" dirty="0"/>
              <a:t>CBC experiment and to </a:t>
            </a:r>
            <a:r>
              <a:rPr lang="en-US" sz="1400" dirty="0" smtClean="0"/>
              <a:t>solve the </a:t>
            </a:r>
            <a:r>
              <a:rPr lang="en-US" sz="1400" dirty="0"/>
              <a:t>case </a:t>
            </a:r>
            <a:r>
              <a:rPr lang="en-US" sz="1400" dirty="0" smtClean="0"/>
              <a:t>study problem</a:t>
            </a:r>
          </a:p>
          <a:p>
            <a:pPr marL="137160" lvl="1">
              <a:spcBef>
                <a:spcPts val="900"/>
              </a:spcBef>
              <a:spcAft>
                <a:spcPts val="0"/>
              </a:spcAft>
            </a:pPr>
            <a:r>
              <a:rPr lang="en-US" sz="1400" dirty="0"/>
              <a:t>Developed a Facebook Survey </a:t>
            </a:r>
            <a:r>
              <a:rPr lang="en-US" sz="1400" dirty="0" smtClean="0"/>
              <a:t>using </a:t>
            </a:r>
            <a:r>
              <a:rPr lang="en-US" sz="1400" b="1" dirty="0" err="1" smtClean="0">
                <a:solidFill>
                  <a:schemeClr val="accent2"/>
                </a:solidFill>
              </a:rPr>
              <a:t>Sawtooth</a:t>
            </a:r>
            <a:r>
              <a:rPr lang="en-US" sz="1400" b="1" dirty="0" smtClean="0">
                <a:solidFill>
                  <a:schemeClr val="accent2"/>
                </a:solidFill>
              </a:rPr>
              <a:t> </a:t>
            </a:r>
            <a:r>
              <a:rPr lang="en-US" sz="1400" b="1" dirty="0">
                <a:solidFill>
                  <a:schemeClr val="accent2"/>
                </a:solidFill>
              </a:rPr>
              <a:t>Software Discover </a:t>
            </a:r>
          </a:p>
          <a:p>
            <a:pPr lvl="1"/>
            <a:r>
              <a:rPr lang="en-US" sz="1400" dirty="0" err="1" smtClean="0"/>
              <a:t>Sawtooth</a:t>
            </a:r>
            <a:r>
              <a:rPr lang="en-US" sz="1400" dirty="0" smtClean="0"/>
              <a:t> </a:t>
            </a:r>
            <a:r>
              <a:rPr lang="en-US" sz="1400" dirty="0"/>
              <a:t>Software is the </a:t>
            </a:r>
            <a:r>
              <a:rPr lang="en-US" sz="1400" b="1" dirty="0">
                <a:solidFill>
                  <a:schemeClr val="accent2"/>
                </a:solidFill>
              </a:rPr>
              <a:t>most recognized conjoint survey solution provider </a:t>
            </a:r>
            <a:r>
              <a:rPr lang="en-US" sz="1400" dirty="0"/>
              <a:t>in the marketing industry. </a:t>
            </a:r>
          </a:p>
          <a:p>
            <a:pPr lvl="1"/>
            <a:r>
              <a:rPr lang="en-US" sz="1400" dirty="0"/>
              <a:t>Web-based application, which supports </a:t>
            </a:r>
            <a:r>
              <a:rPr lang="en-US" sz="1400" b="1" dirty="0">
                <a:solidFill>
                  <a:schemeClr val="accent2"/>
                </a:solidFill>
              </a:rPr>
              <a:t>CBC </a:t>
            </a:r>
            <a:r>
              <a:rPr lang="en-US" sz="1400" dirty="0"/>
              <a:t>and </a:t>
            </a:r>
            <a:r>
              <a:rPr lang="en-US" sz="1400" b="1" dirty="0">
                <a:solidFill>
                  <a:schemeClr val="accent2"/>
                </a:solidFill>
              </a:rPr>
              <a:t>general interviewing methods</a:t>
            </a:r>
            <a:r>
              <a:rPr lang="en-US" sz="1400" dirty="0"/>
              <a:t>. </a:t>
            </a:r>
          </a:p>
          <a:p>
            <a:pPr lvl="1"/>
            <a:r>
              <a:rPr lang="en-US" sz="1400" dirty="0"/>
              <a:t>An </a:t>
            </a:r>
            <a:r>
              <a:rPr lang="en-US" sz="1400" b="1" dirty="0">
                <a:solidFill>
                  <a:schemeClr val="accent2"/>
                </a:solidFill>
              </a:rPr>
              <a:t>great all-in one conjoint </a:t>
            </a:r>
            <a:r>
              <a:rPr lang="en-US" sz="1400" dirty="0"/>
              <a:t>design, implementation and analysis </a:t>
            </a:r>
            <a:r>
              <a:rPr lang="en-US" sz="1400" dirty="0" smtClean="0"/>
              <a:t>platform</a:t>
            </a:r>
            <a:endParaRPr lang="en-US" sz="1400" b="1" dirty="0" smtClean="0">
              <a:solidFill>
                <a:schemeClr val="accent2"/>
              </a:solidFill>
            </a:endParaRPr>
          </a:p>
          <a:p>
            <a:r>
              <a:rPr lang="en-US" sz="1400" dirty="0" smtClean="0"/>
              <a:t>Create a simulated </a:t>
            </a:r>
            <a:r>
              <a:rPr lang="en-US" sz="1400" dirty="0"/>
              <a:t>s</a:t>
            </a:r>
            <a:r>
              <a:rPr lang="en-US" sz="1400" dirty="0" smtClean="0"/>
              <a:t>urvey using </a:t>
            </a:r>
            <a:r>
              <a:rPr lang="en-US" sz="1400" b="1" dirty="0" smtClean="0">
                <a:solidFill>
                  <a:schemeClr val="accent2"/>
                </a:solidFill>
              </a:rPr>
              <a:t>R programing</a:t>
            </a:r>
            <a:r>
              <a:rPr lang="en-US" sz="1400" b="1" dirty="0">
                <a:solidFill>
                  <a:schemeClr val="accent2"/>
                </a:solidFill>
              </a:rPr>
              <a:t> </a:t>
            </a:r>
            <a:r>
              <a:rPr lang="en-US" sz="1400" b="1" dirty="0" smtClean="0">
                <a:solidFill>
                  <a:schemeClr val="accent2"/>
                </a:solidFill>
              </a:rPr>
              <a:t>and </a:t>
            </a:r>
            <a:r>
              <a:rPr lang="en-US" sz="1400" b="1" dirty="0" err="1" smtClean="0">
                <a:solidFill>
                  <a:schemeClr val="accent2"/>
                </a:solidFill>
              </a:rPr>
              <a:t>mlogit</a:t>
            </a:r>
            <a:r>
              <a:rPr lang="en-US" sz="1400" dirty="0" smtClean="0"/>
              <a:t>:  </a:t>
            </a:r>
            <a:endParaRPr lang="en-US" sz="1400" dirty="0"/>
          </a:p>
          <a:p>
            <a:r>
              <a:rPr lang="en-US" sz="1400" smtClean="0"/>
              <a:t>Both </a:t>
            </a:r>
            <a:r>
              <a:rPr lang="en-US" sz="1400" dirty="0" smtClean="0"/>
              <a:t>techniques use the survey experimental design to create the survey data</a:t>
            </a:r>
          </a:p>
          <a:p>
            <a:endParaRPr lang="en-US" sz="1600" dirty="0" smtClean="0"/>
          </a:p>
        </p:txBody>
      </p:sp>
      <p:sp>
        <p:nvSpPr>
          <p:cNvPr id="5" name="Text Placeholder 4"/>
          <p:cNvSpPr>
            <a:spLocks noGrp="1"/>
          </p:cNvSpPr>
          <p:nvPr>
            <p:ph type="body" idx="12"/>
          </p:nvPr>
        </p:nvSpPr>
        <p:spPr>
          <a:xfrm>
            <a:off x="267739" y="263366"/>
            <a:ext cx="2891099" cy="306971"/>
          </a:xfrm>
        </p:spPr>
        <p:txBody>
          <a:bodyPr>
            <a:normAutofit fontScale="92500" lnSpcReduction="20000"/>
          </a:bodyPr>
          <a:lstStyle/>
          <a:p>
            <a:r>
              <a:rPr lang="en-US" dirty="0"/>
              <a:t>Experiment</a:t>
            </a:r>
            <a:r>
              <a:rPr lang="en-US" dirty="0" smtClean="0"/>
              <a:t>:</a:t>
            </a:r>
            <a:endParaRPr lang="en-US" dirty="0"/>
          </a:p>
        </p:txBody>
      </p:sp>
      <p:pic>
        <p:nvPicPr>
          <p:cNvPr id="7" name="Picture Placeholder 5"/>
          <p:cNvPicPr>
            <a:picLocks noChangeAspect="1"/>
          </p:cNvPicPr>
          <p:nvPr/>
        </p:nvPicPr>
        <p:blipFill rotWithShape="1">
          <a:blip r:embed="rId4">
            <a:extLst>
              <a:ext uri="{28A0092B-C50C-407E-A947-70E740481C1C}">
                <a14:useLocalDpi xmlns:a14="http://schemas.microsoft.com/office/drawing/2010/main" val="0"/>
              </a:ext>
            </a:extLst>
          </a:blip>
          <a:srcRect l="337" r="-663"/>
          <a:stretch/>
        </p:blipFill>
        <p:spPr>
          <a:xfrm>
            <a:off x="5728076" y="1485667"/>
            <a:ext cx="3008240" cy="403423"/>
          </a:xfrm>
          <a:prstGeom prst="rect">
            <a:avLst/>
          </a:prstGeom>
          <a:effectLst>
            <a:outerShdw blurRad="50800" dist="76200" dir="10800000" algn="r" rotWithShape="0">
              <a:prstClr val="black">
                <a:alpha val="40000"/>
              </a:prstClr>
            </a:outerShdw>
          </a:effectLst>
        </p:spPr>
      </p:pic>
    </p:spTree>
    <p:extLst>
      <p:ext uri="{BB962C8B-B14F-4D97-AF65-F5344CB8AC3E}">
        <p14:creationId xmlns:p14="http://schemas.microsoft.com/office/powerpoint/2010/main" val="20961065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8807" y="398760"/>
            <a:ext cx="8466713" cy="616240"/>
          </a:xfrm>
        </p:spPr>
        <p:txBody>
          <a:bodyPr>
            <a:normAutofit/>
          </a:bodyPr>
          <a:lstStyle/>
          <a:p>
            <a:r>
              <a:rPr lang="en-US" sz="2800" dirty="0" smtClean="0"/>
              <a:t>levels and Attributes</a:t>
            </a:r>
            <a:endParaRPr lang="en-US" sz="2800" dirty="0"/>
          </a:p>
        </p:txBody>
      </p:sp>
      <p:graphicFrame>
        <p:nvGraphicFramePr>
          <p:cNvPr id="6" name="Content Placeholder 4"/>
          <p:cNvGraphicFramePr>
            <a:graphicFrameLocks/>
          </p:cNvGraphicFramePr>
          <p:nvPr>
            <p:extLst>
              <p:ext uri="{D42A27DB-BD31-4B8C-83A1-F6EECF244321}">
                <p14:modId xmlns:p14="http://schemas.microsoft.com/office/powerpoint/2010/main" val="820361789"/>
              </p:ext>
            </p:extLst>
          </p:nvPr>
        </p:nvGraphicFramePr>
        <p:xfrm>
          <a:off x="310238" y="1160667"/>
          <a:ext cx="8466715" cy="2428626"/>
        </p:xfrm>
        <a:graphic>
          <a:graphicData uri="http://schemas.openxmlformats.org/drawingml/2006/table">
            <a:tbl>
              <a:tblPr firstRow="1" bandRow="1">
                <a:tableStyleId>{5C22544A-7EE6-4342-B048-85BDC9FD1C3A}</a:tableStyleId>
              </a:tblPr>
              <a:tblGrid>
                <a:gridCol w="1578333"/>
                <a:gridCol w="1288600"/>
                <a:gridCol w="1374883"/>
                <a:gridCol w="1275586"/>
                <a:gridCol w="1390159"/>
                <a:gridCol w="1559154"/>
              </a:tblGrid>
              <a:tr h="402934">
                <a:tc>
                  <a:txBody>
                    <a:bodyPr/>
                    <a:lstStyle/>
                    <a:p>
                      <a:r>
                        <a:rPr lang="en-US" sz="1400" b="0" dirty="0" smtClean="0">
                          <a:solidFill>
                            <a:schemeClr val="bg1"/>
                          </a:solidFill>
                        </a:rPr>
                        <a:t>Attributes</a:t>
                      </a:r>
                      <a:endParaRPr lang="en-US" sz="1400" b="0" dirty="0">
                        <a:solidFill>
                          <a:schemeClr val="bg1"/>
                        </a:solidFill>
                      </a:endParaRPr>
                    </a:p>
                  </a:txBody>
                  <a:tcPr>
                    <a:solidFill>
                      <a:schemeClr val="accent2"/>
                    </a:solidFill>
                  </a:tcPr>
                </a:tc>
                <a:tc>
                  <a:txBody>
                    <a:bodyPr/>
                    <a:lstStyle/>
                    <a:p>
                      <a:r>
                        <a:rPr lang="en-US" sz="1200" b="0" dirty="0" smtClean="0">
                          <a:solidFill>
                            <a:schemeClr val="bg1"/>
                          </a:solidFill>
                        </a:rPr>
                        <a:t>LEVEL</a:t>
                      </a:r>
                      <a:r>
                        <a:rPr lang="en-US" sz="1200" b="0" baseline="0" dirty="0" smtClean="0">
                          <a:solidFill>
                            <a:schemeClr val="bg1"/>
                          </a:solidFill>
                        </a:rPr>
                        <a:t> 1</a:t>
                      </a:r>
                      <a:endParaRPr lang="en-US" sz="1200" b="0" dirty="0">
                        <a:solidFill>
                          <a:schemeClr val="bg1"/>
                        </a:solidFill>
                      </a:endParaRPr>
                    </a:p>
                  </a:txBody>
                  <a:tcPr>
                    <a:solidFill>
                      <a:schemeClr val="accent2"/>
                    </a:solidFill>
                  </a:tcPr>
                </a:tc>
                <a:tc>
                  <a:txBody>
                    <a:bodyPr/>
                    <a:lstStyle/>
                    <a:p>
                      <a:r>
                        <a:rPr lang="en-US" sz="1200" b="0" dirty="0" smtClean="0">
                          <a:solidFill>
                            <a:schemeClr val="bg1"/>
                          </a:solidFill>
                        </a:rPr>
                        <a:t>LEVEL 2</a:t>
                      </a:r>
                      <a:endParaRPr lang="en-US" sz="1200" b="0" dirty="0">
                        <a:solidFill>
                          <a:schemeClr val="bg1"/>
                        </a:solidFill>
                      </a:endParaRPr>
                    </a:p>
                  </a:txBody>
                  <a:tcPr>
                    <a:solidFill>
                      <a:schemeClr val="accent2"/>
                    </a:solidFill>
                  </a:tcPr>
                </a:tc>
                <a:tc>
                  <a:txBody>
                    <a:bodyPr/>
                    <a:lstStyle/>
                    <a:p>
                      <a:r>
                        <a:rPr lang="en-US" sz="1200" b="0" dirty="0" smtClean="0">
                          <a:solidFill>
                            <a:schemeClr val="bg1"/>
                          </a:solidFill>
                        </a:rPr>
                        <a:t>Level 3</a:t>
                      </a:r>
                      <a:endParaRPr lang="en-US" sz="1200" b="0" dirty="0">
                        <a:solidFill>
                          <a:schemeClr val="bg1"/>
                        </a:solidFill>
                      </a:endParaRPr>
                    </a:p>
                  </a:txBody>
                  <a:tcPr>
                    <a:solidFill>
                      <a:schemeClr val="accent2"/>
                    </a:solidFill>
                  </a:tcPr>
                </a:tc>
                <a:tc>
                  <a:txBody>
                    <a:bodyPr/>
                    <a:lstStyle/>
                    <a:p>
                      <a:r>
                        <a:rPr lang="en-US" sz="1200" b="0" dirty="0" smtClean="0">
                          <a:solidFill>
                            <a:schemeClr val="bg1"/>
                          </a:solidFill>
                        </a:rPr>
                        <a:t>Level 4</a:t>
                      </a:r>
                      <a:r>
                        <a:rPr lang="en-US" sz="1200" b="0" baseline="0" dirty="0" smtClean="0">
                          <a:solidFill>
                            <a:schemeClr val="bg1"/>
                          </a:solidFill>
                        </a:rPr>
                        <a:t> </a:t>
                      </a:r>
                      <a:endParaRPr lang="en-US" sz="1200" b="0" dirty="0">
                        <a:solidFill>
                          <a:schemeClr val="bg1"/>
                        </a:solidFill>
                      </a:endParaRPr>
                    </a:p>
                  </a:txBody>
                  <a:tcPr>
                    <a:solidFill>
                      <a:schemeClr val="accent2"/>
                    </a:solidFill>
                  </a:tcPr>
                </a:tc>
                <a:tc>
                  <a:txBody>
                    <a:bodyPr/>
                    <a:lstStyle/>
                    <a:p>
                      <a:r>
                        <a:rPr lang="en-US" sz="1400" b="0" dirty="0" smtClean="0">
                          <a:solidFill>
                            <a:schemeClr val="bg1"/>
                          </a:solidFill>
                        </a:rPr>
                        <a:t>Level 5</a:t>
                      </a:r>
                      <a:endParaRPr lang="en-US" sz="1400" b="0" dirty="0">
                        <a:solidFill>
                          <a:schemeClr val="bg1"/>
                        </a:solidFill>
                      </a:endParaRPr>
                    </a:p>
                  </a:txBody>
                  <a:tcPr>
                    <a:solidFill>
                      <a:schemeClr val="accent2"/>
                    </a:solidFill>
                  </a:tcPr>
                </a:tc>
              </a:tr>
              <a:tr h="440774">
                <a:tc>
                  <a:txBody>
                    <a:bodyPr/>
                    <a:lstStyle/>
                    <a:p>
                      <a:r>
                        <a:rPr lang="en-US" sz="1200" b="0" dirty="0" smtClean="0">
                          <a:solidFill>
                            <a:schemeClr val="accent2"/>
                          </a:solidFill>
                        </a:rPr>
                        <a:t>BRAND</a:t>
                      </a:r>
                    </a:p>
                  </a:txBody>
                  <a:tcPr/>
                </a:tc>
                <a:tc>
                  <a:txBody>
                    <a:bodyPr/>
                    <a:lstStyle/>
                    <a:p>
                      <a:r>
                        <a:rPr lang="en-US" sz="1200" b="0" dirty="0" smtClean="0">
                          <a:solidFill>
                            <a:schemeClr val="accent2"/>
                          </a:solidFill>
                        </a:rPr>
                        <a:t>MINUATE</a:t>
                      </a:r>
                      <a:r>
                        <a:rPr lang="en-US" sz="1200" b="0" baseline="0" dirty="0" smtClean="0">
                          <a:solidFill>
                            <a:schemeClr val="accent2"/>
                          </a:solidFill>
                        </a:rPr>
                        <a:t> MADE</a:t>
                      </a:r>
                      <a:endParaRPr lang="en-US" sz="1200" b="0" dirty="0">
                        <a:solidFill>
                          <a:schemeClr val="accent2"/>
                        </a:solidFill>
                      </a:endParaRPr>
                    </a:p>
                  </a:txBody>
                  <a:tcPr/>
                </a:tc>
                <a:tc>
                  <a:txBody>
                    <a:bodyPr/>
                    <a:lstStyle/>
                    <a:p>
                      <a:r>
                        <a:rPr lang="en-US" sz="1200" b="0" dirty="0" smtClean="0">
                          <a:solidFill>
                            <a:schemeClr val="accent2"/>
                          </a:solidFill>
                        </a:rPr>
                        <a:t>TROPICANA</a:t>
                      </a:r>
                      <a:endParaRPr lang="en-US" sz="1200" b="0" dirty="0">
                        <a:solidFill>
                          <a:schemeClr val="accent2"/>
                        </a:solidFill>
                      </a:endParaRPr>
                    </a:p>
                  </a:txBody>
                  <a:tcPr/>
                </a:tc>
                <a:tc>
                  <a:txBody>
                    <a:bodyPr/>
                    <a:lstStyle/>
                    <a:p>
                      <a:r>
                        <a:rPr lang="en-US" sz="1200" b="0" dirty="0" smtClean="0">
                          <a:solidFill>
                            <a:schemeClr val="accent2"/>
                          </a:solidFill>
                        </a:rPr>
                        <a:t>SIMPLY ORANGE</a:t>
                      </a:r>
                    </a:p>
                  </a:txBody>
                  <a:tcPr/>
                </a:tc>
                <a:tc>
                  <a:txBody>
                    <a:bodyPr/>
                    <a:lstStyle/>
                    <a:p>
                      <a:r>
                        <a:rPr lang="en-US" sz="1200" b="0" dirty="0" smtClean="0">
                          <a:solidFill>
                            <a:schemeClr val="accent2"/>
                          </a:solidFill>
                        </a:rPr>
                        <a:t>LOCAL STORE BRANDS</a:t>
                      </a:r>
                      <a:endParaRPr lang="en-US" sz="1200" b="0" dirty="0">
                        <a:solidFill>
                          <a:schemeClr val="accent2"/>
                        </a:solidFill>
                      </a:endParaRPr>
                    </a:p>
                  </a:txBody>
                  <a:tcPr/>
                </a:tc>
                <a:tc>
                  <a:txBody>
                    <a:bodyPr/>
                    <a:lstStyle/>
                    <a:p>
                      <a:endParaRPr lang="en-US" sz="1200" b="0" dirty="0">
                        <a:solidFill>
                          <a:schemeClr val="accent2"/>
                        </a:solidFill>
                      </a:endParaRPr>
                    </a:p>
                  </a:txBody>
                  <a:tcPr/>
                </a:tc>
              </a:tr>
              <a:tr h="264464">
                <a:tc>
                  <a:txBody>
                    <a:bodyPr/>
                    <a:lstStyle/>
                    <a:p>
                      <a:r>
                        <a:rPr lang="en-US" sz="1200" b="0" dirty="0" smtClean="0">
                          <a:solidFill>
                            <a:schemeClr val="accent2"/>
                          </a:solidFill>
                        </a:rPr>
                        <a:t>CONTAINER</a:t>
                      </a:r>
                      <a:r>
                        <a:rPr lang="en-US" sz="1200" b="0" baseline="0" dirty="0" smtClean="0">
                          <a:solidFill>
                            <a:schemeClr val="accent2"/>
                          </a:solidFill>
                        </a:rPr>
                        <a:t> SIZE</a:t>
                      </a:r>
                      <a:endParaRPr lang="en-US" sz="1200" b="0" dirty="0">
                        <a:solidFill>
                          <a:schemeClr val="accent2"/>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200" b="0" dirty="0" smtClean="0">
                          <a:solidFill>
                            <a:schemeClr val="accent2"/>
                          </a:solidFill>
                        </a:rPr>
                        <a:t>128 FL OZ</a:t>
                      </a:r>
                    </a:p>
                  </a:txBody>
                  <a:tcPr/>
                </a:tc>
                <a:tc>
                  <a:txBody>
                    <a:bodyPr/>
                    <a:lstStyle/>
                    <a:p>
                      <a:r>
                        <a:rPr lang="en-US" sz="1200" b="0" dirty="0" smtClean="0">
                          <a:solidFill>
                            <a:schemeClr val="accent2"/>
                          </a:solidFill>
                        </a:rPr>
                        <a:t>58 FL OZ</a:t>
                      </a:r>
                    </a:p>
                  </a:txBody>
                  <a:tcPr/>
                </a:tc>
                <a:tc>
                  <a:txBody>
                    <a:bodyPr/>
                    <a:lstStyle/>
                    <a:p>
                      <a:endParaRPr lang="en-US" sz="1200" b="0" dirty="0">
                        <a:solidFill>
                          <a:schemeClr val="accent2"/>
                        </a:solidFill>
                      </a:endParaRPr>
                    </a:p>
                  </a:txBody>
                  <a:tcPr/>
                </a:tc>
                <a:tc>
                  <a:txBody>
                    <a:bodyPr/>
                    <a:lstStyle/>
                    <a:p>
                      <a:endParaRPr lang="en-US" sz="1200" b="0" dirty="0">
                        <a:solidFill>
                          <a:schemeClr val="accent2"/>
                        </a:solidFill>
                      </a:endParaRPr>
                    </a:p>
                  </a:txBody>
                  <a:tcPr/>
                </a:tc>
                <a:tc>
                  <a:txBody>
                    <a:bodyPr/>
                    <a:lstStyle/>
                    <a:p>
                      <a:endParaRPr lang="en-US" sz="1200" b="0" dirty="0">
                        <a:solidFill>
                          <a:schemeClr val="accent2"/>
                        </a:solidFill>
                      </a:endParaRPr>
                    </a:p>
                  </a:txBody>
                  <a:tcPr/>
                </a:tc>
              </a:tr>
              <a:tr h="264464">
                <a:tc>
                  <a:txBody>
                    <a:bodyPr/>
                    <a:lstStyle/>
                    <a:p>
                      <a:r>
                        <a:rPr lang="en-US" sz="1200" b="0" dirty="0" smtClean="0">
                          <a:solidFill>
                            <a:schemeClr val="accent2"/>
                          </a:solidFill>
                        </a:rPr>
                        <a:t>PRICE</a:t>
                      </a:r>
                      <a:endParaRPr lang="en-US" sz="1200" b="0" dirty="0">
                        <a:solidFill>
                          <a:schemeClr val="accent2"/>
                        </a:solidFill>
                      </a:endParaRPr>
                    </a:p>
                  </a:txBody>
                  <a:tcPr/>
                </a:tc>
                <a:tc>
                  <a:txBody>
                    <a:bodyPr/>
                    <a:lstStyle/>
                    <a:p>
                      <a:r>
                        <a:rPr lang="en-US" sz="1200" b="0" dirty="0" smtClean="0">
                          <a:solidFill>
                            <a:schemeClr val="accent2"/>
                          </a:solidFill>
                        </a:rPr>
                        <a:t>$3.89</a:t>
                      </a:r>
                      <a:endParaRPr lang="en-US" sz="1200" b="0" dirty="0">
                        <a:solidFill>
                          <a:schemeClr val="accent2"/>
                        </a:solidFill>
                      </a:endParaRPr>
                    </a:p>
                  </a:txBody>
                  <a:tcPr/>
                </a:tc>
                <a:tc>
                  <a:txBody>
                    <a:bodyPr/>
                    <a:lstStyle/>
                    <a:p>
                      <a:r>
                        <a:rPr lang="en-US" sz="1200" b="0" dirty="0" smtClean="0">
                          <a:solidFill>
                            <a:schemeClr val="accent2"/>
                          </a:solidFill>
                        </a:rPr>
                        <a:t>$4.59</a:t>
                      </a:r>
                      <a:endParaRPr lang="en-US" sz="1200" b="0" dirty="0">
                        <a:solidFill>
                          <a:schemeClr val="accent2"/>
                        </a:solidFill>
                      </a:endParaRPr>
                    </a:p>
                  </a:txBody>
                  <a:tcPr/>
                </a:tc>
                <a:tc>
                  <a:txBody>
                    <a:bodyPr/>
                    <a:lstStyle/>
                    <a:p>
                      <a:r>
                        <a:rPr lang="en-US" sz="1200" b="0" dirty="0" smtClean="0">
                          <a:solidFill>
                            <a:schemeClr val="accent2"/>
                          </a:solidFill>
                        </a:rPr>
                        <a:t>$4.89</a:t>
                      </a:r>
                      <a:endParaRPr lang="en-US" sz="1200" b="0" dirty="0">
                        <a:solidFill>
                          <a:schemeClr val="accent2"/>
                        </a:solidFill>
                      </a:endParaRPr>
                    </a:p>
                  </a:txBody>
                  <a:tcPr/>
                </a:tc>
                <a:tc>
                  <a:txBody>
                    <a:bodyPr/>
                    <a:lstStyle/>
                    <a:p>
                      <a:r>
                        <a:rPr lang="en-US" sz="1200" b="0" dirty="0" smtClean="0">
                          <a:solidFill>
                            <a:schemeClr val="accent2"/>
                          </a:solidFill>
                        </a:rPr>
                        <a:t>$5.59</a:t>
                      </a:r>
                      <a:endParaRPr lang="en-US" sz="1200" b="0" dirty="0">
                        <a:solidFill>
                          <a:schemeClr val="accent2"/>
                        </a:solidFill>
                      </a:endParaRPr>
                    </a:p>
                  </a:txBody>
                  <a:tcPr/>
                </a:tc>
                <a:tc>
                  <a:txBody>
                    <a:bodyPr/>
                    <a:lstStyle/>
                    <a:p>
                      <a:r>
                        <a:rPr lang="en-US" sz="1200" b="0" dirty="0" smtClean="0">
                          <a:solidFill>
                            <a:schemeClr val="accent2"/>
                          </a:solidFill>
                        </a:rPr>
                        <a:t>$6.00</a:t>
                      </a:r>
                      <a:endParaRPr lang="en-US" sz="1200" b="0" dirty="0">
                        <a:solidFill>
                          <a:schemeClr val="accent2"/>
                        </a:solidFill>
                      </a:endParaRPr>
                    </a:p>
                  </a:txBody>
                  <a:tcPr/>
                </a:tc>
              </a:tr>
              <a:tr h="264464">
                <a:tc>
                  <a:txBody>
                    <a:bodyPr/>
                    <a:lstStyle/>
                    <a:p>
                      <a:r>
                        <a:rPr lang="en-US" sz="1200" b="0" dirty="0" smtClean="0">
                          <a:solidFill>
                            <a:schemeClr val="accent2"/>
                          </a:solidFill>
                        </a:rPr>
                        <a:t>PULP</a:t>
                      </a:r>
                      <a:endParaRPr lang="en-US" sz="1200" b="0" dirty="0">
                        <a:solidFill>
                          <a:schemeClr val="accent2"/>
                        </a:solidFill>
                      </a:endParaRPr>
                    </a:p>
                  </a:txBody>
                  <a:tcPr/>
                </a:tc>
                <a:tc>
                  <a:txBody>
                    <a:bodyPr/>
                    <a:lstStyle/>
                    <a:p>
                      <a:r>
                        <a:rPr lang="en-US" sz="1200" b="0" dirty="0" smtClean="0">
                          <a:solidFill>
                            <a:schemeClr val="accent2"/>
                          </a:solidFill>
                        </a:rPr>
                        <a:t>NONE </a:t>
                      </a:r>
                      <a:endParaRPr lang="en-US" sz="1200" b="0" dirty="0">
                        <a:solidFill>
                          <a:schemeClr val="accent2"/>
                        </a:solidFill>
                      </a:endParaRPr>
                    </a:p>
                  </a:txBody>
                  <a:tcPr/>
                </a:tc>
                <a:tc>
                  <a:txBody>
                    <a:bodyPr/>
                    <a:lstStyle/>
                    <a:p>
                      <a:r>
                        <a:rPr lang="en-US" sz="1200" b="0" dirty="0" smtClean="0">
                          <a:solidFill>
                            <a:schemeClr val="accent2"/>
                          </a:solidFill>
                        </a:rPr>
                        <a:t>SOME </a:t>
                      </a:r>
                      <a:endParaRPr lang="en-US" sz="1200" b="0" dirty="0">
                        <a:solidFill>
                          <a:schemeClr val="accent2"/>
                        </a:solidFill>
                      </a:endParaRPr>
                    </a:p>
                  </a:txBody>
                  <a:tcPr/>
                </a:tc>
                <a:tc>
                  <a:txBody>
                    <a:bodyPr/>
                    <a:lstStyle/>
                    <a:p>
                      <a:r>
                        <a:rPr lang="en-US" sz="1200" b="0" dirty="0" smtClean="0">
                          <a:solidFill>
                            <a:schemeClr val="accent2"/>
                          </a:solidFill>
                        </a:rPr>
                        <a:t>MEDIUM</a:t>
                      </a:r>
                      <a:endParaRPr lang="en-US" sz="1200" b="0" dirty="0">
                        <a:solidFill>
                          <a:schemeClr val="accent2"/>
                        </a:solidFill>
                      </a:endParaRPr>
                    </a:p>
                  </a:txBody>
                  <a:tcPr/>
                </a:tc>
                <a:tc>
                  <a:txBody>
                    <a:bodyPr/>
                    <a:lstStyle/>
                    <a:p>
                      <a:r>
                        <a:rPr lang="en-US" sz="1200" b="0" dirty="0" smtClean="0">
                          <a:solidFill>
                            <a:schemeClr val="accent2"/>
                          </a:solidFill>
                        </a:rPr>
                        <a:t>LOTS</a:t>
                      </a:r>
                      <a:r>
                        <a:rPr lang="en-US" sz="1200" b="0" baseline="0" dirty="0" smtClean="0">
                          <a:solidFill>
                            <a:schemeClr val="accent2"/>
                          </a:solidFill>
                        </a:rPr>
                        <a:t> </a:t>
                      </a:r>
                      <a:endParaRPr lang="en-US" sz="1200" b="0" dirty="0">
                        <a:solidFill>
                          <a:schemeClr val="accent2"/>
                        </a:solidFill>
                      </a:endParaRPr>
                    </a:p>
                  </a:txBody>
                  <a:tcPr/>
                </a:tc>
                <a:tc>
                  <a:txBody>
                    <a:bodyPr/>
                    <a:lstStyle/>
                    <a:p>
                      <a:endParaRPr lang="en-US" sz="1200" b="0" dirty="0">
                        <a:solidFill>
                          <a:schemeClr val="accent2"/>
                        </a:solidFill>
                      </a:endParaRPr>
                    </a:p>
                  </a:txBody>
                  <a:tcPr/>
                </a:tc>
              </a:tr>
              <a:tr h="320400">
                <a:tc>
                  <a:txBody>
                    <a:bodyPr/>
                    <a:lstStyle/>
                    <a:p>
                      <a:r>
                        <a:rPr lang="en-US" sz="1200" b="0" dirty="0" smtClean="0">
                          <a:solidFill>
                            <a:schemeClr val="accent2"/>
                          </a:solidFill>
                        </a:rPr>
                        <a:t>CONCENTRATED</a:t>
                      </a:r>
                      <a:endParaRPr lang="en-US" sz="1200" b="0" dirty="0">
                        <a:solidFill>
                          <a:schemeClr val="accent2"/>
                        </a:solidFill>
                      </a:endParaRPr>
                    </a:p>
                  </a:txBody>
                  <a:tcPr/>
                </a:tc>
                <a:tc>
                  <a:txBody>
                    <a:bodyPr/>
                    <a:lstStyle/>
                    <a:p>
                      <a:r>
                        <a:rPr lang="en-US" sz="1200" b="0" dirty="0" smtClean="0">
                          <a:solidFill>
                            <a:schemeClr val="accent2"/>
                          </a:solidFill>
                        </a:rPr>
                        <a:t>YES </a:t>
                      </a:r>
                      <a:endParaRPr lang="en-US" sz="1200" b="0" dirty="0">
                        <a:solidFill>
                          <a:schemeClr val="accent2"/>
                        </a:solidFill>
                      </a:endParaRPr>
                    </a:p>
                  </a:txBody>
                  <a:tcPr/>
                </a:tc>
                <a:tc>
                  <a:txBody>
                    <a:bodyPr/>
                    <a:lstStyle/>
                    <a:p>
                      <a:r>
                        <a:rPr lang="en-US" sz="1200" b="0" dirty="0" smtClean="0">
                          <a:solidFill>
                            <a:schemeClr val="accent2"/>
                          </a:solidFill>
                        </a:rPr>
                        <a:t>NO</a:t>
                      </a:r>
                      <a:endParaRPr lang="en-US" sz="1200" b="0" dirty="0">
                        <a:solidFill>
                          <a:schemeClr val="accent2"/>
                        </a:solidFill>
                      </a:endParaRPr>
                    </a:p>
                  </a:txBody>
                  <a:tcPr/>
                </a:tc>
                <a:tc>
                  <a:txBody>
                    <a:bodyPr/>
                    <a:lstStyle/>
                    <a:p>
                      <a:endParaRPr lang="en-US" sz="1200" b="0" dirty="0">
                        <a:solidFill>
                          <a:schemeClr val="accent2"/>
                        </a:solidFill>
                      </a:endParaRPr>
                    </a:p>
                  </a:txBody>
                  <a:tcPr/>
                </a:tc>
                <a:tc>
                  <a:txBody>
                    <a:bodyPr/>
                    <a:lstStyle/>
                    <a:p>
                      <a:endParaRPr lang="en-US" sz="1200" b="0" dirty="0">
                        <a:solidFill>
                          <a:schemeClr val="accent2"/>
                        </a:solidFill>
                      </a:endParaRPr>
                    </a:p>
                  </a:txBody>
                  <a:tcPr/>
                </a:tc>
                <a:tc>
                  <a:txBody>
                    <a:bodyPr/>
                    <a:lstStyle/>
                    <a:p>
                      <a:endParaRPr lang="en-US" sz="1200" b="0" dirty="0">
                        <a:solidFill>
                          <a:schemeClr val="accent2"/>
                        </a:solidFill>
                      </a:endParaRPr>
                    </a:p>
                  </a:txBody>
                  <a:tcPr/>
                </a:tc>
              </a:tr>
              <a:tr h="425132">
                <a:tc>
                  <a:txBody>
                    <a:bodyPr/>
                    <a:lstStyle/>
                    <a:p>
                      <a:r>
                        <a:rPr lang="en-US" sz="1200" b="0" dirty="0" smtClean="0">
                          <a:solidFill>
                            <a:schemeClr val="accent2"/>
                          </a:solidFill>
                        </a:rPr>
                        <a:t>VITAMINS</a:t>
                      </a:r>
                      <a:r>
                        <a:rPr lang="en-US" sz="1200" b="0" baseline="0" dirty="0" smtClean="0">
                          <a:solidFill>
                            <a:schemeClr val="accent2"/>
                          </a:solidFill>
                        </a:rPr>
                        <a:t> </a:t>
                      </a:r>
                      <a:endParaRPr lang="en-US" sz="1200" b="0" dirty="0">
                        <a:solidFill>
                          <a:schemeClr val="accent2"/>
                        </a:solidFill>
                      </a:endParaRPr>
                    </a:p>
                  </a:txBody>
                  <a:tcPr/>
                </a:tc>
                <a:tc>
                  <a:txBody>
                    <a:bodyPr/>
                    <a:lstStyle/>
                    <a:p>
                      <a:r>
                        <a:rPr lang="en-US" sz="1200" b="0" dirty="0" smtClean="0">
                          <a:solidFill>
                            <a:schemeClr val="accent2"/>
                          </a:solidFill>
                        </a:rPr>
                        <a:t>VIT</a:t>
                      </a:r>
                      <a:r>
                        <a:rPr lang="en-US" sz="1200" b="0" baseline="0" dirty="0" smtClean="0">
                          <a:solidFill>
                            <a:schemeClr val="accent2"/>
                          </a:solidFill>
                        </a:rPr>
                        <a:t> D</a:t>
                      </a:r>
                      <a:endParaRPr lang="en-US" sz="1200" b="0" dirty="0">
                        <a:solidFill>
                          <a:schemeClr val="accent2"/>
                        </a:solidFill>
                      </a:endParaRPr>
                    </a:p>
                  </a:txBody>
                  <a:tcPr/>
                </a:tc>
                <a:tc>
                  <a:txBody>
                    <a:bodyPr/>
                    <a:lstStyle/>
                    <a:p>
                      <a:r>
                        <a:rPr lang="en-US" sz="1200" b="0" dirty="0" smtClean="0">
                          <a:solidFill>
                            <a:schemeClr val="accent2"/>
                          </a:solidFill>
                        </a:rPr>
                        <a:t>CALCIUM</a:t>
                      </a:r>
                      <a:r>
                        <a:rPr lang="en-US" sz="1200" b="0" baseline="0" dirty="0" smtClean="0">
                          <a:solidFill>
                            <a:schemeClr val="accent2"/>
                          </a:solidFill>
                        </a:rPr>
                        <a:t> </a:t>
                      </a:r>
                      <a:endParaRPr lang="en-US" sz="1200" b="0" dirty="0">
                        <a:solidFill>
                          <a:schemeClr val="accent2"/>
                        </a:solidFill>
                      </a:endParaRPr>
                    </a:p>
                  </a:txBody>
                  <a:tcPr/>
                </a:tc>
                <a:tc>
                  <a:txBody>
                    <a:bodyPr/>
                    <a:lstStyle/>
                    <a:p>
                      <a:r>
                        <a:rPr lang="en-US" sz="1200" b="0" dirty="0" smtClean="0">
                          <a:solidFill>
                            <a:schemeClr val="accent2"/>
                          </a:solidFill>
                        </a:rPr>
                        <a:t>MULTI B </a:t>
                      </a:r>
                      <a:endParaRPr lang="en-US" sz="1200" b="0" dirty="0">
                        <a:solidFill>
                          <a:schemeClr val="accent2"/>
                        </a:solidFill>
                      </a:endParaRPr>
                    </a:p>
                  </a:txBody>
                  <a:tcPr/>
                </a:tc>
                <a:tc>
                  <a:txBody>
                    <a:bodyPr/>
                    <a:lstStyle/>
                    <a:p>
                      <a:r>
                        <a:rPr lang="en-US" sz="1200" b="0" dirty="0" smtClean="0">
                          <a:solidFill>
                            <a:schemeClr val="accent2"/>
                          </a:solidFill>
                        </a:rPr>
                        <a:t>MIX</a:t>
                      </a:r>
                      <a:r>
                        <a:rPr lang="en-US" sz="1200" b="0" baseline="0" dirty="0" smtClean="0">
                          <a:solidFill>
                            <a:schemeClr val="accent2"/>
                          </a:solidFill>
                        </a:rPr>
                        <a:t> MULTI </a:t>
                      </a:r>
                      <a:endParaRPr lang="en-US" sz="1200" b="0" dirty="0">
                        <a:solidFill>
                          <a:schemeClr val="accent2"/>
                        </a:solidFill>
                      </a:endParaRPr>
                    </a:p>
                  </a:txBody>
                  <a:tcPr/>
                </a:tc>
                <a:tc>
                  <a:txBody>
                    <a:bodyPr/>
                    <a:lstStyle/>
                    <a:p>
                      <a:r>
                        <a:rPr lang="en-US" sz="1200" b="0" dirty="0" smtClean="0">
                          <a:solidFill>
                            <a:schemeClr val="accent2"/>
                          </a:solidFill>
                        </a:rPr>
                        <a:t>PLANT</a:t>
                      </a:r>
                      <a:r>
                        <a:rPr lang="en-US" sz="1200" b="0" baseline="0" dirty="0" smtClean="0">
                          <a:solidFill>
                            <a:schemeClr val="accent2"/>
                          </a:solidFill>
                        </a:rPr>
                        <a:t> STEROID </a:t>
                      </a:r>
                      <a:endParaRPr lang="en-US" sz="1200" b="0" dirty="0">
                        <a:solidFill>
                          <a:schemeClr val="accent2"/>
                        </a:solidFill>
                      </a:endParaRPr>
                    </a:p>
                  </a:txBody>
                  <a:tcPr/>
                </a:tc>
              </a:tr>
            </a:tbl>
          </a:graphicData>
        </a:graphic>
      </p:graphicFrame>
      <p:sp>
        <p:nvSpPr>
          <p:cNvPr id="5" name="Content Placeholder 3"/>
          <p:cNvSpPr>
            <a:spLocks noGrp="1"/>
          </p:cNvSpPr>
          <p:nvPr>
            <p:ph idx="4294967295"/>
          </p:nvPr>
        </p:nvSpPr>
        <p:spPr>
          <a:xfrm>
            <a:off x="434013" y="3734960"/>
            <a:ext cx="8196303" cy="1328530"/>
          </a:xfrm>
        </p:spPr>
        <p:txBody>
          <a:bodyPr>
            <a:normAutofit/>
          </a:bodyPr>
          <a:lstStyle/>
          <a:p>
            <a:pPr marL="0" indent="0">
              <a:buNone/>
            </a:pPr>
            <a:r>
              <a:rPr lang="en-US" sz="1400" dirty="0"/>
              <a:t>I</a:t>
            </a:r>
            <a:r>
              <a:rPr lang="en-US" sz="1400" dirty="0" smtClean="0"/>
              <a:t>dentifying </a:t>
            </a:r>
            <a:r>
              <a:rPr lang="en-US" sz="1400" dirty="0"/>
              <a:t>the </a:t>
            </a:r>
            <a:r>
              <a:rPr lang="en-US" sz="1400" b="1" dirty="0">
                <a:solidFill>
                  <a:schemeClr val="accent2"/>
                </a:solidFill>
              </a:rPr>
              <a:t>orange juice attributes and levels </a:t>
            </a:r>
            <a:endParaRPr lang="en-US" sz="1400" b="1" dirty="0" smtClean="0">
              <a:solidFill>
                <a:schemeClr val="accent2"/>
              </a:solidFill>
            </a:endParaRPr>
          </a:p>
          <a:p>
            <a:pPr lvl="1"/>
            <a:r>
              <a:rPr lang="en-US" sz="1400" dirty="0"/>
              <a:t>Not all attributes are required to have the same number of </a:t>
            </a:r>
            <a:r>
              <a:rPr lang="en-US" sz="1400" dirty="0" smtClean="0"/>
              <a:t>levels </a:t>
            </a:r>
          </a:p>
          <a:p>
            <a:pPr lvl="1"/>
            <a:r>
              <a:rPr lang="en-US" sz="1400" dirty="0" smtClean="0"/>
              <a:t>Best practices: no </a:t>
            </a:r>
            <a:r>
              <a:rPr lang="en-US" sz="1400" dirty="0"/>
              <a:t>more than seven </a:t>
            </a:r>
            <a:r>
              <a:rPr lang="en-US" sz="1400" b="1" dirty="0">
                <a:solidFill>
                  <a:schemeClr val="accent2"/>
                </a:solidFill>
              </a:rPr>
              <a:t>attributes </a:t>
            </a:r>
            <a:r>
              <a:rPr lang="en-US" sz="1400" b="1" dirty="0" smtClean="0">
                <a:solidFill>
                  <a:schemeClr val="accent2"/>
                </a:solidFill>
              </a:rPr>
              <a:t>and </a:t>
            </a:r>
            <a:r>
              <a:rPr lang="en-US" sz="1400" b="1" dirty="0">
                <a:solidFill>
                  <a:schemeClr val="accent2"/>
                </a:solidFill>
              </a:rPr>
              <a:t>minimum of two levels per attribute </a:t>
            </a:r>
            <a:endParaRPr lang="en-US" sz="1400" b="1" dirty="0" smtClean="0">
              <a:solidFill>
                <a:schemeClr val="accent2"/>
              </a:solidFill>
            </a:endParaRPr>
          </a:p>
          <a:p>
            <a:pPr lvl="1"/>
            <a:r>
              <a:rPr lang="en-US" sz="1400" dirty="0" smtClean="0"/>
              <a:t>More </a:t>
            </a:r>
            <a:r>
              <a:rPr lang="en-US" sz="1400" dirty="0"/>
              <a:t>attributes and levels </a:t>
            </a:r>
            <a:r>
              <a:rPr lang="en-US" sz="1400" b="1" dirty="0" smtClean="0">
                <a:solidFill>
                  <a:schemeClr val="accent2"/>
                </a:solidFill>
              </a:rPr>
              <a:t>decreases survey </a:t>
            </a:r>
            <a:r>
              <a:rPr lang="en-US" sz="1400" b="1" dirty="0">
                <a:solidFill>
                  <a:schemeClr val="accent2"/>
                </a:solidFill>
              </a:rPr>
              <a:t>precision </a:t>
            </a:r>
            <a:r>
              <a:rPr lang="en-US" sz="1400" dirty="0" smtClean="0"/>
              <a:t>and </a:t>
            </a:r>
            <a:r>
              <a:rPr lang="en-US" sz="1400" b="1" dirty="0" smtClean="0">
                <a:solidFill>
                  <a:schemeClr val="accent2"/>
                </a:solidFill>
              </a:rPr>
              <a:t>increases </a:t>
            </a:r>
            <a:r>
              <a:rPr lang="en-US" sz="1400" b="1" dirty="0">
                <a:solidFill>
                  <a:schemeClr val="accent2"/>
                </a:solidFill>
              </a:rPr>
              <a:t>the number of </a:t>
            </a:r>
            <a:r>
              <a:rPr lang="en-US" sz="1400" b="1" dirty="0" smtClean="0">
                <a:solidFill>
                  <a:schemeClr val="accent2"/>
                </a:solidFill>
              </a:rPr>
              <a:t>tasks</a:t>
            </a:r>
            <a:endParaRPr lang="en-US" sz="1400" dirty="0" smtClean="0"/>
          </a:p>
          <a:p>
            <a:pPr lvl="1"/>
            <a:r>
              <a:rPr lang="en-US" sz="1400" dirty="0" smtClean="0"/>
              <a:t>The </a:t>
            </a:r>
            <a:r>
              <a:rPr lang="en-US" sz="1400" dirty="0"/>
              <a:t>more tasks respondents have to go </a:t>
            </a:r>
            <a:r>
              <a:rPr lang="en-US" sz="1400" dirty="0" smtClean="0"/>
              <a:t>through cause </a:t>
            </a:r>
            <a:r>
              <a:rPr lang="en-US" sz="1400" b="1" dirty="0">
                <a:solidFill>
                  <a:schemeClr val="accent2"/>
                </a:solidFill>
              </a:rPr>
              <a:t>respondent </a:t>
            </a:r>
            <a:r>
              <a:rPr lang="en-US" sz="1400" b="1" dirty="0" smtClean="0">
                <a:solidFill>
                  <a:schemeClr val="accent2"/>
                </a:solidFill>
              </a:rPr>
              <a:t>fatigue</a:t>
            </a:r>
            <a:endParaRPr lang="en-US" sz="1400" dirty="0"/>
          </a:p>
        </p:txBody>
      </p:sp>
      <p:sp>
        <p:nvSpPr>
          <p:cNvPr id="7" name="Text Placeholder 4"/>
          <p:cNvSpPr txBox="1">
            <a:spLocks/>
          </p:cNvSpPr>
          <p:nvPr/>
        </p:nvSpPr>
        <p:spPr>
          <a:xfrm>
            <a:off x="310238" y="140671"/>
            <a:ext cx="8455282" cy="455074"/>
          </a:xfrm>
          <a:prstGeom prst="rect">
            <a:avLst/>
          </a:prstGeom>
        </p:spPr>
        <p:txBody>
          <a:bodyPr>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pPr marL="0" indent="0">
              <a:buNone/>
            </a:pPr>
            <a:r>
              <a:rPr lang="en-US" sz="2000" b="1" dirty="0" smtClean="0">
                <a:solidFill>
                  <a:schemeClr val="accent2"/>
                </a:solidFill>
              </a:rPr>
              <a:t>Data Preparation: </a:t>
            </a:r>
            <a:endParaRPr lang="en-US" sz="2000" b="1" dirty="0">
              <a:solidFill>
                <a:schemeClr val="accent2"/>
              </a:solidFill>
            </a:endParaRPr>
          </a:p>
        </p:txBody>
      </p:sp>
    </p:spTree>
    <p:extLst>
      <p:ext uri="{BB962C8B-B14F-4D97-AF65-F5344CB8AC3E}">
        <p14:creationId xmlns:p14="http://schemas.microsoft.com/office/powerpoint/2010/main" val="818713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771" y="547744"/>
            <a:ext cx="8490857" cy="616240"/>
          </a:xfrm>
        </p:spPr>
        <p:txBody>
          <a:bodyPr>
            <a:normAutofit/>
          </a:bodyPr>
          <a:lstStyle/>
          <a:p>
            <a:r>
              <a:rPr lang="en-US" sz="2800" dirty="0" smtClean="0"/>
              <a:t>Discover Survey Setup </a:t>
            </a:r>
            <a:endParaRPr lang="en-US" sz="2800" dirty="0"/>
          </a:p>
        </p:txBody>
      </p:sp>
      <p:sp>
        <p:nvSpPr>
          <p:cNvPr id="10" name="Text Placeholder 9"/>
          <p:cNvSpPr>
            <a:spLocks noGrp="1"/>
          </p:cNvSpPr>
          <p:nvPr>
            <p:ph type="body" idx="12"/>
          </p:nvPr>
        </p:nvSpPr>
        <p:spPr>
          <a:xfrm>
            <a:off x="227771" y="263669"/>
            <a:ext cx="3906982" cy="415202"/>
          </a:xfrm>
        </p:spPr>
        <p:txBody>
          <a:bodyPr/>
          <a:lstStyle/>
          <a:p>
            <a:r>
              <a:rPr lang="en-US" dirty="0">
                <a:solidFill>
                  <a:schemeClr val="accent2"/>
                </a:solidFill>
              </a:rPr>
              <a:t>Data Preparation: </a:t>
            </a:r>
          </a:p>
        </p:txBody>
      </p:sp>
      <p:sp>
        <p:nvSpPr>
          <p:cNvPr id="5" name="Content Placeholder 1"/>
          <p:cNvSpPr>
            <a:spLocks noGrp="1"/>
          </p:cNvSpPr>
          <p:nvPr>
            <p:ph idx="1"/>
          </p:nvPr>
        </p:nvSpPr>
        <p:spPr>
          <a:xfrm>
            <a:off x="227771" y="1316933"/>
            <a:ext cx="3384503" cy="3563825"/>
          </a:xfrm>
        </p:spPr>
        <p:txBody>
          <a:bodyPr>
            <a:normAutofit/>
          </a:bodyPr>
          <a:lstStyle/>
          <a:p>
            <a:r>
              <a:rPr lang="en-US" sz="1400" dirty="0" smtClean="0"/>
              <a:t>Established rating questions to collect </a:t>
            </a:r>
            <a:r>
              <a:rPr lang="en-US" sz="1400" dirty="0" smtClean="0"/>
              <a:t>demographic data</a:t>
            </a:r>
            <a:endParaRPr lang="en-US" sz="1400" dirty="0" smtClean="0"/>
          </a:p>
          <a:p>
            <a:pPr lvl="1"/>
            <a:r>
              <a:rPr lang="en-US" sz="1200" dirty="0" smtClean="0"/>
              <a:t>Age and gender questions</a:t>
            </a:r>
            <a:endParaRPr lang="en-US" sz="1200" dirty="0"/>
          </a:p>
          <a:p>
            <a:r>
              <a:rPr lang="en-US" sz="1400" dirty="0" smtClean="0"/>
              <a:t>Build the survey structure by entering in all attributes and </a:t>
            </a:r>
            <a:r>
              <a:rPr lang="en-US" sz="1400" dirty="0" smtClean="0"/>
              <a:t>levels from the chart</a:t>
            </a:r>
            <a:endParaRPr lang="en-US" sz="1400" dirty="0" smtClean="0"/>
          </a:p>
          <a:p>
            <a:r>
              <a:rPr lang="en-US" sz="1400" dirty="0" smtClean="0"/>
              <a:t>Set preference order and prohibitions to optimize the deign and number of questions presented</a:t>
            </a:r>
          </a:p>
        </p:txBody>
      </p:sp>
      <p:sp>
        <p:nvSpPr>
          <p:cNvPr id="8" name="TextBox 7"/>
          <p:cNvSpPr txBox="1"/>
          <p:nvPr/>
        </p:nvSpPr>
        <p:spPr>
          <a:xfrm>
            <a:off x="5265012" y="4756752"/>
            <a:ext cx="2220031" cy="300082"/>
          </a:xfrm>
          <a:prstGeom prst="rect">
            <a:avLst/>
          </a:prstGeom>
          <a:noFill/>
        </p:spPr>
        <p:txBody>
          <a:bodyPr wrap="none" rtlCol="0">
            <a:spAutoFit/>
          </a:bodyPr>
          <a:lstStyle/>
          <a:p>
            <a:r>
              <a:rPr lang="en-US" dirty="0" smtClean="0">
                <a:solidFill>
                  <a:schemeClr val="accent2"/>
                </a:solidFill>
              </a:rPr>
              <a:t>Design Survey Questions </a:t>
            </a:r>
            <a:endParaRPr lang="en-US" dirty="0">
              <a:solidFill>
                <a:schemeClr val="accent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407" y="802451"/>
            <a:ext cx="4601399" cy="2213881"/>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rotWithShape="1">
          <a:blip r:embed="rId4"/>
          <a:srcRect b="51379"/>
          <a:stretch/>
        </p:blipFill>
        <p:spPr>
          <a:xfrm>
            <a:off x="3612275" y="2799211"/>
            <a:ext cx="5106352" cy="1852348"/>
          </a:xfrm>
          <a:prstGeom prst="rect">
            <a:avLst/>
          </a:prstGeom>
          <a:effectLst>
            <a:outerShdw blurRad="50800" dist="76200" dir="16200000" rotWithShape="0">
              <a:prstClr val="black">
                <a:alpha val="40000"/>
              </a:prstClr>
            </a:outerShdw>
          </a:effectLst>
        </p:spPr>
      </p:pic>
    </p:spTree>
    <p:extLst>
      <p:ext uri="{BB962C8B-B14F-4D97-AF65-F5344CB8AC3E}">
        <p14:creationId xmlns:p14="http://schemas.microsoft.com/office/powerpoint/2010/main" val="1836898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0239" y="486518"/>
            <a:ext cx="8490857" cy="616240"/>
          </a:xfrm>
        </p:spPr>
        <p:txBody>
          <a:bodyPr>
            <a:normAutofit/>
          </a:bodyPr>
          <a:lstStyle/>
          <a:p>
            <a:r>
              <a:rPr lang="en-US" sz="2800" dirty="0" smtClean="0"/>
              <a:t>Simulated Survey Dataset</a:t>
            </a:r>
            <a:endParaRPr lang="en-US" sz="2800" dirty="0"/>
          </a:p>
        </p:txBody>
      </p:sp>
      <p:sp>
        <p:nvSpPr>
          <p:cNvPr id="8" name="Content Placeholder 3"/>
          <p:cNvSpPr txBox="1">
            <a:spLocks/>
          </p:cNvSpPr>
          <p:nvPr/>
        </p:nvSpPr>
        <p:spPr>
          <a:xfrm>
            <a:off x="158044" y="1260162"/>
            <a:ext cx="3578578" cy="3311838"/>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pPr marL="491490" lvl="1" indent="-285750">
              <a:buFont typeface="Arial" charset="0"/>
              <a:buChar char="•"/>
            </a:pPr>
            <a:endParaRPr lang="en-US" sz="1250" dirty="0" smtClean="0"/>
          </a:p>
        </p:txBody>
      </p:sp>
      <p:sp>
        <p:nvSpPr>
          <p:cNvPr id="9" name="Text Placeholder 4"/>
          <p:cNvSpPr txBox="1">
            <a:spLocks/>
          </p:cNvSpPr>
          <p:nvPr/>
        </p:nvSpPr>
        <p:spPr>
          <a:xfrm>
            <a:off x="310239" y="223520"/>
            <a:ext cx="7947067" cy="480060"/>
          </a:xfrm>
          <a:prstGeom prst="rect">
            <a:avLst/>
          </a:prstGeom>
        </p:spPr>
        <p:txBody>
          <a:bodyPr>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pPr marL="0" indent="0">
              <a:buNone/>
            </a:pPr>
            <a:r>
              <a:rPr lang="en-US" sz="2000" b="1" dirty="0">
                <a:solidFill>
                  <a:schemeClr val="accent2"/>
                </a:solidFill>
              </a:rPr>
              <a:t>Data Preparation: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654" y="1016681"/>
            <a:ext cx="4290483" cy="2865271"/>
          </a:xfrm>
          <a:prstGeom prst="rect">
            <a:avLst/>
          </a:prstGeom>
          <a:effectLst>
            <a:outerShdw blurRad="63500" sx="102000" sy="102000" algn="ctr" rotWithShape="0">
              <a:prstClr val="black">
                <a:alpha val="40000"/>
              </a:prstClr>
            </a:outerShdw>
          </a:effectLst>
        </p:spPr>
      </p:pic>
      <p:sp>
        <p:nvSpPr>
          <p:cNvPr id="4" name="Rounded Rectangle 3"/>
          <p:cNvSpPr/>
          <p:nvPr/>
        </p:nvSpPr>
        <p:spPr>
          <a:xfrm>
            <a:off x="4838695" y="1363247"/>
            <a:ext cx="3962400" cy="508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09"/>
          <a:stretch/>
        </p:blipFill>
        <p:spPr>
          <a:xfrm>
            <a:off x="4131733" y="2949317"/>
            <a:ext cx="4526846" cy="1622683"/>
          </a:xfrm>
          <a:prstGeom prst="rect">
            <a:avLst/>
          </a:prstGeom>
          <a:effectLst>
            <a:outerShdw blurRad="50800" dist="76200" dir="16200000" rotWithShape="0">
              <a:prstClr val="black">
                <a:alpha val="40000"/>
              </a:prstClr>
            </a:outerShdw>
          </a:effectLst>
        </p:spPr>
      </p:pic>
      <p:sp>
        <p:nvSpPr>
          <p:cNvPr id="7" name="TextBox 6"/>
          <p:cNvSpPr txBox="1"/>
          <p:nvPr/>
        </p:nvSpPr>
        <p:spPr>
          <a:xfrm>
            <a:off x="5106454" y="4580300"/>
            <a:ext cx="1898405" cy="300082"/>
          </a:xfrm>
          <a:prstGeom prst="rect">
            <a:avLst/>
          </a:prstGeom>
          <a:noFill/>
        </p:spPr>
        <p:txBody>
          <a:bodyPr wrap="none" rtlCol="0">
            <a:spAutoFit/>
          </a:bodyPr>
          <a:lstStyle/>
          <a:p>
            <a:r>
              <a:rPr lang="en-US" dirty="0" smtClean="0">
                <a:solidFill>
                  <a:schemeClr val="accent2"/>
                </a:solidFill>
              </a:rPr>
              <a:t>Survey </a:t>
            </a:r>
            <a:r>
              <a:rPr lang="en-US" smtClean="0">
                <a:solidFill>
                  <a:schemeClr val="accent2"/>
                </a:solidFill>
              </a:rPr>
              <a:t>Data Structure</a:t>
            </a:r>
            <a:endParaRPr lang="en-US" dirty="0" smtClean="0">
              <a:solidFill>
                <a:schemeClr val="accent2"/>
              </a:solidFill>
            </a:endParaRPr>
          </a:p>
        </p:txBody>
      </p:sp>
      <p:sp>
        <p:nvSpPr>
          <p:cNvPr id="10" name="Content Placeholder 1"/>
          <p:cNvSpPr>
            <a:spLocks noGrp="1"/>
          </p:cNvSpPr>
          <p:nvPr>
            <p:ph idx="1"/>
          </p:nvPr>
        </p:nvSpPr>
        <p:spPr>
          <a:xfrm>
            <a:off x="90310" y="1187069"/>
            <a:ext cx="3973689" cy="3777362"/>
          </a:xfrm>
        </p:spPr>
        <p:txBody>
          <a:bodyPr>
            <a:normAutofit lnSpcReduction="10000"/>
          </a:bodyPr>
          <a:lstStyle/>
          <a:p>
            <a:pPr marL="285750" indent="-285750">
              <a:buFont typeface="Arial" charset="0"/>
              <a:buChar char="•"/>
            </a:pPr>
            <a:r>
              <a:rPr lang="en-US" sz="1400" dirty="0" smtClean="0"/>
              <a:t>Created a hypothetical </a:t>
            </a:r>
            <a:r>
              <a:rPr lang="en-US" sz="1400" dirty="0"/>
              <a:t>data from a conjoint survey using a subset of the </a:t>
            </a:r>
            <a:r>
              <a:rPr lang="en-US" sz="1400" b="1" dirty="0">
                <a:solidFill>
                  <a:schemeClr val="accent2"/>
                </a:solidFill>
              </a:rPr>
              <a:t>OJ attribute and </a:t>
            </a:r>
            <a:r>
              <a:rPr lang="en-US" sz="1400" b="1" dirty="0" smtClean="0">
                <a:solidFill>
                  <a:schemeClr val="accent2"/>
                </a:solidFill>
              </a:rPr>
              <a:t>levels</a:t>
            </a:r>
            <a:endParaRPr lang="en-US" sz="1400" dirty="0" smtClean="0"/>
          </a:p>
          <a:p>
            <a:pPr marL="411480" lvl="2" indent="0">
              <a:buNone/>
            </a:pPr>
            <a:r>
              <a:rPr lang="en-US" sz="1200" dirty="0"/>
              <a:t>pulp = c("none", "some", "lots</a:t>
            </a:r>
            <a:r>
              <a:rPr lang="en-US" sz="1200" dirty="0" smtClean="0"/>
              <a:t>")             </a:t>
            </a:r>
          </a:p>
          <a:p>
            <a:pPr marL="411480" lvl="2" indent="0">
              <a:buNone/>
            </a:pPr>
            <a:r>
              <a:rPr lang="en-US" sz="1200" dirty="0" smtClean="0"/>
              <a:t>juice </a:t>
            </a:r>
            <a:r>
              <a:rPr lang="en-US" sz="1200" dirty="0"/>
              <a:t>= c("frozen", "fresh</a:t>
            </a:r>
            <a:r>
              <a:rPr lang="en-US" sz="1200" dirty="0" smtClean="0"/>
              <a:t>")            </a:t>
            </a:r>
          </a:p>
          <a:p>
            <a:pPr marL="411480" lvl="2" indent="0">
              <a:buNone/>
            </a:pPr>
            <a:r>
              <a:rPr lang="en-US" sz="1200" dirty="0" smtClean="0"/>
              <a:t>added </a:t>
            </a:r>
            <a:r>
              <a:rPr lang="en-US" sz="1200" dirty="0"/>
              <a:t>= c("</a:t>
            </a:r>
            <a:r>
              <a:rPr lang="en-US" sz="1200" dirty="0" err="1"/>
              <a:t>vit_D</a:t>
            </a:r>
            <a:r>
              <a:rPr lang="en-US" sz="1200" dirty="0"/>
              <a:t>", "</a:t>
            </a:r>
            <a:r>
              <a:rPr lang="en-US" sz="1200" dirty="0" err="1"/>
              <a:t>vit_B</a:t>
            </a:r>
            <a:r>
              <a:rPr lang="en-US" sz="1200" dirty="0"/>
              <a:t>", "multi</a:t>
            </a:r>
            <a:r>
              <a:rPr lang="en-US" sz="1200" dirty="0" smtClean="0"/>
              <a:t>")</a:t>
            </a:r>
          </a:p>
          <a:p>
            <a:pPr marL="411480" lvl="2" indent="0">
              <a:buNone/>
            </a:pPr>
            <a:r>
              <a:rPr lang="en-US" sz="1200" dirty="0" smtClean="0"/>
              <a:t>price </a:t>
            </a:r>
            <a:r>
              <a:rPr lang="en-US" sz="1200" dirty="0"/>
              <a:t>= c("3.89", "4.59", "4.89</a:t>
            </a:r>
            <a:r>
              <a:rPr lang="en-US" sz="1200" dirty="0" smtClean="0"/>
              <a:t>")</a:t>
            </a:r>
            <a:endParaRPr lang="en-US" sz="1200" dirty="0"/>
          </a:p>
          <a:p>
            <a:pPr marL="285750" indent="-285750">
              <a:buFont typeface="Arial" charset="0"/>
              <a:buChar char="•"/>
            </a:pPr>
            <a:r>
              <a:rPr lang="en-US" sz="1400" dirty="0" err="1" smtClean="0"/>
              <a:t>cbc.daf</a:t>
            </a:r>
            <a:r>
              <a:rPr lang="en-US" sz="1400" dirty="0" smtClean="0"/>
              <a:t> </a:t>
            </a:r>
            <a:r>
              <a:rPr lang="en-US" sz="1400" dirty="0"/>
              <a:t>contains </a:t>
            </a:r>
            <a:r>
              <a:rPr lang="en-US" sz="1400" dirty="0">
                <a:solidFill>
                  <a:schemeClr val="accent2"/>
                </a:solidFill>
              </a:rPr>
              <a:t>9000 rows </a:t>
            </a:r>
            <a:r>
              <a:rPr lang="en-US" sz="1400" dirty="0"/>
              <a:t>and </a:t>
            </a:r>
            <a:r>
              <a:rPr lang="en-US" sz="1400" dirty="0">
                <a:solidFill>
                  <a:schemeClr val="accent2"/>
                </a:solidFill>
              </a:rPr>
              <a:t>9 </a:t>
            </a:r>
            <a:r>
              <a:rPr lang="en-US" sz="1400" dirty="0" smtClean="0">
                <a:solidFill>
                  <a:schemeClr val="accent2"/>
                </a:solidFill>
              </a:rPr>
              <a:t>columns</a:t>
            </a:r>
            <a:endParaRPr lang="en-US" sz="1400" dirty="0" smtClean="0"/>
          </a:p>
          <a:p>
            <a:pPr marL="285750" indent="-285750">
              <a:buFont typeface="Arial" charset="0"/>
              <a:buChar char="•"/>
            </a:pPr>
            <a:r>
              <a:rPr lang="en-US" sz="1400" dirty="0" smtClean="0"/>
              <a:t>Each Respondent answered </a:t>
            </a:r>
            <a:r>
              <a:rPr lang="en-US" sz="1400" dirty="0"/>
              <a:t>15 </a:t>
            </a:r>
            <a:r>
              <a:rPr lang="en-US" sz="1400" dirty="0" smtClean="0"/>
              <a:t>questions and each </a:t>
            </a:r>
            <a:r>
              <a:rPr lang="en-US" sz="1400" dirty="0"/>
              <a:t>question offers </a:t>
            </a:r>
            <a:r>
              <a:rPr lang="en-US" sz="1400" dirty="0" smtClean="0"/>
              <a:t>three </a:t>
            </a:r>
            <a:r>
              <a:rPr lang="en-US" sz="1400" dirty="0"/>
              <a:t>alternatives to choose from, </a:t>
            </a:r>
            <a:r>
              <a:rPr lang="en-US" sz="1400" dirty="0" smtClean="0"/>
              <a:t>which is a </a:t>
            </a:r>
            <a:r>
              <a:rPr lang="en-US" sz="1400" dirty="0"/>
              <a:t>total of 15 × 3 = 45 product </a:t>
            </a:r>
            <a:r>
              <a:rPr lang="en-US" sz="1400" dirty="0" smtClean="0"/>
              <a:t>profiles </a:t>
            </a:r>
            <a:endParaRPr lang="en-US" sz="1400" dirty="0"/>
          </a:p>
          <a:p>
            <a:pPr marL="285750" indent="-285750">
              <a:buFont typeface="Arial" charset="0"/>
              <a:buChar char="•"/>
            </a:pPr>
            <a:r>
              <a:rPr lang="en-US" sz="1400" dirty="0"/>
              <a:t>Format the dataset for </a:t>
            </a:r>
            <a:r>
              <a:rPr lang="en-US" sz="1400" dirty="0" err="1"/>
              <a:t>mlogit</a:t>
            </a:r>
            <a:r>
              <a:rPr lang="en-US" sz="1400" dirty="0"/>
              <a:t>  into either long or wide </a:t>
            </a:r>
            <a:r>
              <a:rPr lang="en-US" sz="1400" dirty="0" smtClean="0"/>
              <a:t>format</a:t>
            </a:r>
          </a:p>
          <a:p>
            <a:pPr marL="411480" lvl="2" indent="0">
              <a:buNone/>
            </a:pPr>
            <a:r>
              <a:rPr lang="en-US" sz="1200" dirty="0" err="1"/>
              <a:t>cbc.mlogit</a:t>
            </a:r>
            <a:r>
              <a:rPr lang="en-US" sz="1200" dirty="0"/>
              <a:t> &lt;- </a:t>
            </a:r>
            <a:r>
              <a:rPr lang="en-US" sz="1200" dirty="0" err="1"/>
              <a:t>mlogit.data</a:t>
            </a:r>
            <a:r>
              <a:rPr lang="en-US" sz="1200" dirty="0"/>
              <a:t>(data=</a:t>
            </a:r>
            <a:r>
              <a:rPr lang="en-US" sz="1200" dirty="0" err="1"/>
              <a:t>cbc.df</a:t>
            </a:r>
            <a:r>
              <a:rPr lang="en-US" sz="1200" dirty="0"/>
              <a:t>, choice="choice", shape="</a:t>
            </a:r>
            <a:r>
              <a:rPr lang="en-US" sz="1200" b="1" dirty="0">
                <a:solidFill>
                  <a:schemeClr val="accent2"/>
                </a:solidFill>
              </a:rPr>
              <a:t>long</a:t>
            </a:r>
            <a:r>
              <a:rPr lang="en-US" sz="1200" dirty="0"/>
              <a:t>",                           varying=3:6, </a:t>
            </a:r>
            <a:r>
              <a:rPr lang="en-US" sz="1200" dirty="0" err="1"/>
              <a:t>alt.levels</a:t>
            </a:r>
            <a:r>
              <a:rPr lang="en-US" sz="1200" dirty="0"/>
              <a:t>=paste("pos",1:3),                           </a:t>
            </a:r>
            <a:r>
              <a:rPr lang="en-US" sz="1200" dirty="0" err="1"/>
              <a:t>id.var</a:t>
            </a:r>
            <a:r>
              <a:rPr lang="en-US" sz="1200" dirty="0"/>
              <a:t>="</a:t>
            </a:r>
            <a:r>
              <a:rPr lang="en-US" sz="1200" dirty="0" err="1"/>
              <a:t>resp.id</a:t>
            </a:r>
            <a:r>
              <a:rPr lang="en-US" sz="1200" dirty="0"/>
              <a:t>")</a:t>
            </a:r>
          </a:p>
        </p:txBody>
      </p:sp>
    </p:spTree>
    <p:extLst>
      <p:ext uri="{BB962C8B-B14F-4D97-AF65-F5344CB8AC3E}">
        <p14:creationId xmlns:p14="http://schemas.microsoft.com/office/powerpoint/2010/main" val="15302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770" y="483314"/>
            <a:ext cx="5131759" cy="568495"/>
          </a:xfrm>
        </p:spPr>
        <p:txBody>
          <a:bodyPr/>
          <a:lstStyle/>
          <a:p>
            <a:r>
              <a:rPr lang="en-US" sz="2800" dirty="0" smtClean="0"/>
              <a:t>Posting the survey </a:t>
            </a:r>
            <a:endParaRPr lang="en-US" sz="2800" dirty="0"/>
          </a:p>
        </p:txBody>
      </p:sp>
      <p:sp>
        <p:nvSpPr>
          <p:cNvPr id="4" name="Content Placeholder 3"/>
          <p:cNvSpPr>
            <a:spLocks noGrp="1"/>
          </p:cNvSpPr>
          <p:nvPr>
            <p:ph idx="1"/>
          </p:nvPr>
        </p:nvSpPr>
        <p:spPr>
          <a:xfrm>
            <a:off x="227770" y="1295413"/>
            <a:ext cx="3875205" cy="3314563"/>
          </a:xfrm>
        </p:spPr>
        <p:txBody>
          <a:bodyPr/>
          <a:lstStyle/>
          <a:p>
            <a:r>
              <a:rPr lang="en-US" sz="1400" dirty="0" smtClean="0"/>
              <a:t>Discover </a:t>
            </a:r>
          </a:p>
          <a:p>
            <a:pPr lvl="1"/>
            <a:r>
              <a:rPr lang="en-US" sz="1400" dirty="0"/>
              <a:t>Before launching the survey to the public, a test survey was run to confirm the survey was done correctly </a:t>
            </a:r>
            <a:endParaRPr lang="en-US" sz="1400" dirty="0" smtClean="0"/>
          </a:p>
          <a:p>
            <a:pPr lvl="1"/>
            <a:endParaRPr lang="en-US" sz="1400" dirty="0"/>
          </a:p>
          <a:p>
            <a:pPr lvl="1"/>
            <a:r>
              <a:rPr lang="en-US" sz="1400" dirty="0" smtClean="0"/>
              <a:t>Posted the survey link on </a:t>
            </a:r>
            <a:r>
              <a:rPr lang="en-US" sz="1400" dirty="0" smtClean="0"/>
              <a:t>Facebook </a:t>
            </a:r>
            <a:endParaRPr lang="en-US" sz="1400" dirty="0" smtClean="0"/>
          </a:p>
          <a:p>
            <a:pPr lvl="1"/>
            <a:r>
              <a:rPr lang="en-US" sz="1400" dirty="0" smtClean="0"/>
              <a:t>Offered an $25.00 giveaway incentive </a:t>
            </a:r>
            <a:endParaRPr lang="en-US" sz="1400" dirty="0" smtClean="0"/>
          </a:p>
          <a:p>
            <a:pPr lvl="2"/>
            <a:r>
              <a:rPr lang="en-US" sz="1400" dirty="0" smtClean="0"/>
              <a:t>The incentive did not impact respondent turnout</a:t>
            </a:r>
          </a:p>
        </p:txBody>
      </p:sp>
      <p:sp>
        <p:nvSpPr>
          <p:cNvPr id="5" name="Text Placeholder 4"/>
          <p:cNvSpPr>
            <a:spLocks noGrp="1"/>
          </p:cNvSpPr>
          <p:nvPr>
            <p:ph type="body" idx="12"/>
          </p:nvPr>
        </p:nvSpPr>
        <p:spPr>
          <a:xfrm>
            <a:off x="227770" y="204085"/>
            <a:ext cx="3037944" cy="480060"/>
          </a:xfrm>
        </p:spPr>
        <p:txBody>
          <a:bodyPr/>
          <a:lstStyle/>
          <a:p>
            <a:pPr marL="0" lvl="1">
              <a:spcBef>
                <a:spcPts val="900"/>
              </a:spcBef>
              <a:spcAft>
                <a:spcPts val="0"/>
              </a:spcAft>
            </a:pPr>
            <a:r>
              <a:rPr lang="en-US" sz="2000" dirty="0" smtClean="0">
                <a:solidFill>
                  <a:schemeClr val="accent2"/>
                </a:solidFill>
              </a:rPr>
              <a:t>Implementation: </a:t>
            </a:r>
            <a:endParaRPr lang="en-US" sz="2000" dirty="0">
              <a:solidFill>
                <a:schemeClr val="accent2"/>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23" y="611174"/>
            <a:ext cx="3945095" cy="2276016"/>
          </a:xfrm>
          <a:prstGeom prst="rect">
            <a:avLst/>
          </a:prstGeom>
        </p:spPr>
      </p:pic>
      <p:pic>
        <p:nvPicPr>
          <p:cNvPr id="6" name="Picture Placeholder 5"/>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337" t="-1383" r="-292" b="11653"/>
          <a:stretch/>
        </p:blipFill>
        <p:spPr>
          <a:xfrm>
            <a:off x="4541855" y="2243945"/>
            <a:ext cx="3828421" cy="2651183"/>
          </a:xfrm>
        </p:spPr>
      </p:pic>
    </p:spTree>
    <p:extLst>
      <p:ext uri="{BB962C8B-B14F-4D97-AF65-F5344CB8AC3E}">
        <p14:creationId xmlns:p14="http://schemas.microsoft.com/office/powerpoint/2010/main" val="66976865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95" y="509590"/>
            <a:ext cx="8490857" cy="616240"/>
          </a:xfrm>
        </p:spPr>
        <p:txBody>
          <a:bodyPr>
            <a:normAutofit/>
          </a:bodyPr>
          <a:lstStyle/>
          <a:p>
            <a:r>
              <a:rPr lang="en-US" sz="2800" dirty="0"/>
              <a:t>basic </a:t>
            </a:r>
            <a:r>
              <a:rPr lang="en-US" sz="2800" dirty="0" smtClean="0"/>
              <a:t>descriptive of the </a:t>
            </a:r>
            <a:r>
              <a:rPr lang="en-US" sz="2800" dirty="0"/>
              <a:t>data </a:t>
            </a:r>
          </a:p>
        </p:txBody>
      </p:sp>
      <p:sp>
        <p:nvSpPr>
          <p:cNvPr id="4" name="Content Placeholder 3"/>
          <p:cNvSpPr>
            <a:spLocks noGrp="1"/>
          </p:cNvSpPr>
          <p:nvPr>
            <p:ph idx="1"/>
          </p:nvPr>
        </p:nvSpPr>
        <p:spPr>
          <a:xfrm>
            <a:off x="227770" y="1294499"/>
            <a:ext cx="3658429" cy="3678828"/>
          </a:xfrm>
        </p:spPr>
        <p:txBody>
          <a:bodyPr>
            <a:normAutofit/>
          </a:bodyPr>
          <a:lstStyle/>
          <a:p>
            <a:r>
              <a:rPr lang="en-US" sz="1400" dirty="0" smtClean="0"/>
              <a:t>Before fitting the model the data was evaluated </a:t>
            </a:r>
          </a:p>
          <a:p>
            <a:r>
              <a:rPr lang="en-US" sz="1400" dirty="0" smtClean="0"/>
              <a:t>Run a summary analysis give you an idea of how each attribute appeared in the survey </a:t>
            </a:r>
          </a:p>
          <a:p>
            <a:pPr marL="411480" lvl="2" indent="0">
              <a:buNone/>
            </a:pPr>
            <a:r>
              <a:rPr lang="en-US" sz="1400" dirty="0" smtClean="0"/>
              <a:t>Summary(</a:t>
            </a:r>
            <a:r>
              <a:rPr lang="en-US" sz="1400" dirty="0" err="1" smtClean="0"/>
              <a:t>cbc.df</a:t>
            </a:r>
            <a:r>
              <a:rPr lang="en-US" sz="1400" dirty="0" smtClean="0"/>
              <a:t>)</a:t>
            </a:r>
          </a:p>
          <a:p>
            <a:r>
              <a:rPr lang="en-US" sz="1400" dirty="0" smtClean="0"/>
              <a:t>Choice </a:t>
            </a:r>
            <a:r>
              <a:rPr lang="en-US" sz="1400" dirty="0" smtClean="0">
                <a:solidFill>
                  <a:schemeClr val="accent2"/>
                </a:solidFill>
              </a:rPr>
              <a:t>count </a:t>
            </a:r>
            <a:r>
              <a:rPr lang="en-US" sz="1400" dirty="0" smtClean="0"/>
              <a:t>was computed to determine how many times respondents choose an alternative</a:t>
            </a:r>
          </a:p>
          <a:p>
            <a:pPr marL="411480" lvl="2" indent="0">
              <a:buNone/>
            </a:pPr>
            <a:r>
              <a:rPr lang="en-US" sz="1400" dirty="0" err="1"/>
              <a:t>xtabs</a:t>
            </a:r>
            <a:r>
              <a:rPr lang="en-US" sz="1400" dirty="0"/>
              <a:t>(choice ~ pulp, data=</a:t>
            </a:r>
            <a:r>
              <a:rPr lang="en-US" sz="1400" dirty="0" err="1"/>
              <a:t>cbc.df</a:t>
            </a:r>
            <a:r>
              <a:rPr lang="en-US" sz="1400" dirty="0" smtClean="0"/>
              <a:t>)</a:t>
            </a:r>
          </a:p>
          <a:p>
            <a:pPr marL="411480" lvl="2" indent="0">
              <a:buNone/>
            </a:pPr>
            <a:r>
              <a:rPr lang="en-US" sz="1400" dirty="0" err="1" smtClean="0"/>
              <a:t>xtabs</a:t>
            </a:r>
            <a:r>
              <a:rPr lang="en-US" sz="1400" dirty="0" smtClean="0"/>
              <a:t>(choice </a:t>
            </a:r>
            <a:r>
              <a:rPr lang="en-US" sz="1400" dirty="0"/>
              <a:t>~ juice, data=</a:t>
            </a:r>
            <a:r>
              <a:rPr lang="en-US" sz="1400" dirty="0" err="1"/>
              <a:t>cbc.df</a:t>
            </a:r>
            <a:r>
              <a:rPr lang="en-US" sz="1400" dirty="0" smtClean="0"/>
              <a:t>)</a:t>
            </a:r>
          </a:p>
          <a:p>
            <a:pPr marL="411480" lvl="2" indent="0">
              <a:buNone/>
            </a:pPr>
            <a:r>
              <a:rPr lang="en-US" sz="1400" dirty="0" err="1" smtClean="0"/>
              <a:t>xtabs</a:t>
            </a:r>
            <a:r>
              <a:rPr lang="en-US" sz="1400" dirty="0" smtClean="0"/>
              <a:t>(choice </a:t>
            </a:r>
            <a:r>
              <a:rPr lang="en-US" sz="1400" dirty="0"/>
              <a:t>~ added, data=</a:t>
            </a:r>
            <a:r>
              <a:rPr lang="en-US" sz="1400" dirty="0" err="1"/>
              <a:t>cbc.df</a:t>
            </a:r>
            <a:r>
              <a:rPr lang="en-US" sz="1400" dirty="0" smtClean="0"/>
              <a:t>)</a:t>
            </a:r>
          </a:p>
          <a:p>
            <a:pPr marL="411480" lvl="2" indent="0">
              <a:buNone/>
            </a:pPr>
            <a:r>
              <a:rPr lang="en-US" sz="1400" dirty="0" err="1" smtClean="0"/>
              <a:t>xtabs</a:t>
            </a:r>
            <a:r>
              <a:rPr lang="en-US" sz="1400" dirty="0" smtClean="0"/>
              <a:t>(choice </a:t>
            </a:r>
            <a:r>
              <a:rPr lang="en-US" sz="1400" dirty="0"/>
              <a:t>~ </a:t>
            </a:r>
            <a:r>
              <a:rPr lang="en-US" sz="1400" dirty="0" err="1" smtClean="0"/>
              <a:t>price,data</a:t>
            </a:r>
            <a:r>
              <a:rPr lang="en-US" sz="1400" dirty="0" smtClean="0"/>
              <a:t>=</a:t>
            </a:r>
            <a:r>
              <a:rPr lang="en-US" sz="1400" dirty="0" err="1" smtClean="0"/>
              <a:t>cbc.df</a:t>
            </a:r>
            <a:r>
              <a:rPr lang="en-US" sz="1400" dirty="0"/>
              <a:t>)</a:t>
            </a:r>
            <a:endParaRPr lang="en-US" sz="1400" dirty="0" smtClean="0"/>
          </a:p>
          <a:p>
            <a:endParaRPr lang="en-US" dirty="0" smtClean="0"/>
          </a:p>
          <a:p>
            <a:endParaRPr lang="en-US" dirty="0"/>
          </a:p>
          <a:p>
            <a:pPr lvl="2"/>
            <a:endParaRPr lang="en-US" dirty="0"/>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25" r="14979"/>
          <a:stretch/>
        </p:blipFill>
        <p:spPr>
          <a:xfrm>
            <a:off x="6015005" y="442551"/>
            <a:ext cx="2445686" cy="2465756"/>
          </a:xfrm>
          <a:prstGeom prst="rect">
            <a:avLst/>
          </a:prstGeom>
          <a:effectLst>
            <a:outerShdw blurRad="50800" dist="76200" dir="2700000" algn="tl" rotWithShape="0">
              <a:prstClr val="black">
                <a:alpha val="40000"/>
              </a:prstClr>
            </a:outerShdw>
          </a:effec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5594" r="2980" b="3659"/>
          <a:stretch/>
        </p:blipFill>
        <p:spPr>
          <a:xfrm>
            <a:off x="4380641" y="2768607"/>
            <a:ext cx="4337986" cy="2204720"/>
          </a:xfrm>
          <a:prstGeom prst="rect">
            <a:avLst/>
          </a:prstGeom>
          <a:effectLst>
            <a:outerShdw blurRad="63500" sx="102000" sy="102000" algn="ctr" rotWithShape="0">
              <a:prstClr val="black">
                <a:alpha val="40000"/>
              </a:prstClr>
            </a:outerShdw>
          </a:effectLst>
        </p:spPr>
      </p:pic>
      <p:sp>
        <p:nvSpPr>
          <p:cNvPr id="7" name="Text Placeholder 4"/>
          <p:cNvSpPr>
            <a:spLocks noGrp="1"/>
          </p:cNvSpPr>
          <p:nvPr>
            <p:ph type="body" idx="12"/>
          </p:nvPr>
        </p:nvSpPr>
        <p:spPr>
          <a:xfrm>
            <a:off x="263395" y="188540"/>
            <a:ext cx="2510668" cy="480060"/>
          </a:xfrm>
        </p:spPr>
        <p:txBody>
          <a:bodyPr/>
          <a:lstStyle/>
          <a:p>
            <a:pPr marL="0" lvl="1">
              <a:spcBef>
                <a:spcPts val="900"/>
              </a:spcBef>
              <a:spcAft>
                <a:spcPts val="0"/>
              </a:spcAft>
            </a:pPr>
            <a:r>
              <a:rPr lang="en-US" sz="2000" dirty="0" smtClean="0">
                <a:solidFill>
                  <a:schemeClr val="accent2"/>
                </a:solidFill>
              </a:rPr>
              <a:t>Implementation: </a:t>
            </a:r>
            <a:endParaRPr lang="en-US" sz="2000" dirty="0">
              <a:solidFill>
                <a:schemeClr val="accent2"/>
              </a:solidFill>
            </a:endParaRPr>
          </a:p>
        </p:txBody>
      </p:sp>
    </p:spTree>
    <p:extLst>
      <p:ext uri="{BB962C8B-B14F-4D97-AF65-F5344CB8AC3E}">
        <p14:creationId xmlns:p14="http://schemas.microsoft.com/office/powerpoint/2010/main" val="809813684"/>
      </p:ext>
    </p:extLst>
  </p:cSld>
  <p:clrMapOvr>
    <a:masterClrMapping/>
  </p:clrMapOvr>
  <p:transition advClick="0" advTm="10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53" r="22253"/>
          <a:stretch/>
        </p:blipFill>
        <p:spPr>
          <a:xfrm>
            <a:off x="3445276" y="1090934"/>
            <a:ext cx="2911399" cy="3605325"/>
          </a:xfrm>
          <a:prstGeom prst="rect">
            <a:avLst/>
          </a:prstGeom>
          <a:effectLst>
            <a:outerShdw blurRad="50800" dist="76200" dir="5400000" algn="t" rotWithShape="0">
              <a:prstClr val="black">
                <a:alpha val="40000"/>
              </a:prstClr>
            </a:outerShdw>
          </a:effectLst>
        </p:spPr>
      </p:pic>
      <p:sp>
        <p:nvSpPr>
          <p:cNvPr id="15" name="Rounded Rectangle 14"/>
          <p:cNvSpPr/>
          <p:nvPr/>
        </p:nvSpPr>
        <p:spPr>
          <a:xfrm>
            <a:off x="3479684" y="2992582"/>
            <a:ext cx="2167497" cy="2990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10239" y="474694"/>
            <a:ext cx="8490857" cy="616240"/>
          </a:xfrm>
        </p:spPr>
        <p:txBody>
          <a:bodyPr>
            <a:normAutofit/>
          </a:bodyPr>
          <a:lstStyle/>
          <a:p>
            <a:r>
              <a:rPr lang="en-US" sz="2800" dirty="0"/>
              <a:t>Fitting </a:t>
            </a:r>
            <a:r>
              <a:rPr lang="en-US" sz="2800" dirty="0" smtClean="0"/>
              <a:t>choice </a:t>
            </a:r>
            <a:r>
              <a:rPr lang="en-US" sz="2800" dirty="0"/>
              <a:t>model with </a:t>
            </a:r>
            <a:r>
              <a:rPr lang="en-US" sz="2800" dirty="0" err="1"/>
              <a:t>mlogit</a:t>
            </a:r>
            <a:r>
              <a:rPr lang="en-US" sz="2800" dirty="0"/>
              <a:t> </a:t>
            </a:r>
          </a:p>
        </p:txBody>
      </p:sp>
      <p:sp>
        <p:nvSpPr>
          <p:cNvPr id="8" name="Content Placeholder 3"/>
          <p:cNvSpPr txBox="1">
            <a:spLocks/>
          </p:cNvSpPr>
          <p:nvPr/>
        </p:nvSpPr>
        <p:spPr>
          <a:xfrm>
            <a:off x="158044" y="1260162"/>
            <a:ext cx="3578578" cy="3311838"/>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pPr marL="491490" lvl="1" indent="-285750">
              <a:buFont typeface="Arial" charset="0"/>
              <a:buChar char="•"/>
            </a:pPr>
            <a:endParaRPr lang="en-US" sz="1250" dirty="0" smtClean="0"/>
          </a:p>
        </p:txBody>
      </p:sp>
      <p:sp>
        <p:nvSpPr>
          <p:cNvPr id="9" name="Text Placeholder 4"/>
          <p:cNvSpPr txBox="1">
            <a:spLocks/>
          </p:cNvSpPr>
          <p:nvPr/>
        </p:nvSpPr>
        <p:spPr>
          <a:xfrm>
            <a:off x="310239" y="236529"/>
            <a:ext cx="2492338" cy="332696"/>
          </a:xfrm>
          <a:prstGeom prst="rect">
            <a:avLst/>
          </a:prstGeom>
        </p:spPr>
        <p:txBody>
          <a:bodyPr>
            <a:normAutofit fontScale="92500" lnSpcReduction="10000"/>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pPr marL="0" lvl="1" indent="0">
              <a:spcBef>
                <a:spcPts val="900"/>
              </a:spcBef>
              <a:spcAft>
                <a:spcPts val="0"/>
              </a:spcAft>
              <a:buNone/>
            </a:pPr>
            <a:r>
              <a:rPr lang="en-US" sz="2000" b="1" dirty="0" smtClean="0">
                <a:solidFill>
                  <a:schemeClr val="accent2"/>
                </a:solidFill>
              </a:rPr>
              <a:t>Implementation: </a:t>
            </a:r>
            <a:r>
              <a:rPr lang="en-US" sz="2000" dirty="0" smtClean="0">
                <a:solidFill>
                  <a:schemeClr val="accent2"/>
                </a:solidFill>
              </a:rPr>
              <a:t> </a:t>
            </a:r>
            <a:endParaRPr lang="en-US" sz="2000" dirty="0">
              <a:solidFill>
                <a:schemeClr val="accent2"/>
              </a:solidFill>
            </a:endParaRPr>
          </a:p>
        </p:txBody>
      </p:sp>
      <p:sp>
        <p:nvSpPr>
          <p:cNvPr id="10" name="Content Placeholder 1"/>
          <p:cNvSpPr>
            <a:spLocks noGrp="1"/>
          </p:cNvSpPr>
          <p:nvPr>
            <p:ph idx="1"/>
          </p:nvPr>
        </p:nvSpPr>
        <p:spPr>
          <a:xfrm>
            <a:off x="90310" y="1187069"/>
            <a:ext cx="3249853" cy="3824318"/>
          </a:xfrm>
        </p:spPr>
        <p:txBody>
          <a:bodyPr>
            <a:normAutofit/>
          </a:bodyPr>
          <a:lstStyle/>
          <a:p>
            <a:r>
              <a:rPr lang="en-US" sz="1200" dirty="0" smtClean="0"/>
              <a:t>Load and install </a:t>
            </a:r>
            <a:r>
              <a:rPr lang="en-US" sz="1200" dirty="0" smtClean="0"/>
              <a:t>libraries </a:t>
            </a:r>
            <a:endParaRPr lang="en-US" sz="1200" dirty="0" smtClean="0"/>
          </a:p>
          <a:p>
            <a:pPr lvl="1"/>
            <a:r>
              <a:rPr lang="en-US" sz="1200" dirty="0"/>
              <a:t>library(</a:t>
            </a:r>
            <a:r>
              <a:rPr lang="en-US" sz="1200" dirty="0" err="1"/>
              <a:t>mlogit</a:t>
            </a:r>
            <a:r>
              <a:rPr lang="en-US" sz="1200" dirty="0" smtClean="0"/>
              <a:t>)</a:t>
            </a:r>
          </a:p>
          <a:p>
            <a:r>
              <a:rPr lang="en-US" sz="1200" dirty="0" smtClean="0"/>
              <a:t>Used </a:t>
            </a:r>
            <a:r>
              <a:rPr lang="en-US" sz="1200" dirty="0" err="1" smtClean="0"/>
              <a:t>mlogit</a:t>
            </a:r>
            <a:r>
              <a:rPr lang="en-US" sz="1200" dirty="0" smtClean="0"/>
              <a:t>() function to obtain the estimated </a:t>
            </a:r>
            <a:r>
              <a:rPr lang="en-US" sz="1200" dirty="0" smtClean="0"/>
              <a:t>part-worth </a:t>
            </a:r>
            <a:r>
              <a:rPr lang="en-US" sz="1200" dirty="0" smtClean="0"/>
              <a:t>coefficients </a:t>
            </a:r>
          </a:p>
          <a:p>
            <a:r>
              <a:rPr lang="en-US" sz="1200" dirty="0" smtClean="0"/>
              <a:t>First </a:t>
            </a:r>
            <a:r>
              <a:rPr lang="en-US" sz="1200" dirty="0" smtClean="0"/>
              <a:t>model: </a:t>
            </a:r>
            <a:r>
              <a:rPr lang="en-US" sz="1200" dirty="0" smtClean="0"/>
              <a:t>uses 0 to not include an intercept</a:t>
            </a:r>
          </a:p>
          <a:p>
            <a:r>
              <a:rPr lang="en-US" sz="1200" dirty="0" smtClean="0"/>
              <a:t>Second </a:t>
            </a:r>
            <a:r>
              <a:rPr lang="en-US" sz="1200" dirty="0" smtClean="0"/>
              <a:t>model: </a:t>
            </a:r>
            <a:r>
              <a:rPr lang="en-US" sz="1200" dirty="0" smtClean="0"/>
              <a:t>adds the </a:t>
            </a:r>
            <a:r>
              <a:rPr lang="en-US" sz="1200" dirty="0" smtClean="0"/>
              <a:t>intercept, which can check for question </a:t>
            </a:r>
            <a:r>
              <a:rPr lang="en-US" sz="1200" dirty="0" err="1" smtClean="0"/>
              <a:t>skewness</a:t>
            </a:r>
            <a:r>
              <a:rPr lang="en-US" sz="1200" dirty="0" smtClean="0"/>
              <a:t>  </a:t>
            </a:r>
            <a:endParaRPr lang="en-US" sz="1200" dirty="0" smtClean="0"/>
          </a:p>
          <a:p>
            <a:r>
              <a:rPr lang="en-US" sz="1200" dirty="0" smtClean="0"/>
              <a:t>Models shows</a:t>
            </a:r>
            <a:endParaRPr lang="en-US" sz="1200" dirty="0" smtClean="0"/>
          </a:p>
          <a:p>
            <a:pPr lvl="1"/>
            <a:r>
              <a:rPr lang="en-US" sz="1200" dirty="0" smtClean="0"/>
              <a:t>Added-multi </a:t>
            </a:r>
            <a:r>
              <a:rPr lang="en-US" sz="1200" dirty="0" smtClean="0"/>
              <a:t>and </a:t>
            </a:r>
            <a:r>
              <a:rPr lang="en-US" sz="1200" dirty="0" smtClean="0"/>
              <a:t>$4.89 price </a:t>
            </a:r>
            <a:r>
              <a:rPr lang="en-US" sz="1200" dirty="0" smtClean="0"/>
              <a:t>are least preferred</a:t>
            </a:r>
          </a:p>
          <a:p>
            <a:pPr marL="0" indent="0">
              <a:buNone/>
            </a:pPr>
            <a:endParaRPr lang="en-US" sz="1400" dirty="0"/>
          </a:p>
          <a:p>
            <a:pPr marL="0" indent="0">
              <a:buNone/>
            </a:pPr>
            <a:endParaRPr lang="en-US" sz="1400" dirty="0" smtClean="0"/>
          </a:p>
          <a:p>
            <a:pPr marL="491490" lvl="1" indent="-285750">
              <a:buFont typeface="Arial" charset="0"/>
              <a:buChar char="•"/>
            </a:pPr>
            <a:endParaRPr lang="en-US" sz="1000"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25846"/>
          <a:stretch/>
        </p:blipFill>
        <p:spPr>
          <a:xfrm>
            <a:off x="5752295" y="543584"/>
            <a:ext cx="3169948" cy="3321957"/>
          </a:xfrm>
          <a:prstGeom prst="rect">
            <a:avLst/>
          </a:prstGeom>
          <a:effectLst>
            <a:outerShdw blurRad="50800" dist="76200" dir="2700000" algn="tl" rotWithShape="0">
              <a:prstClr val="black">
                <a:alpha val="40000"/>
              </a:prstClr>
            </a:outerShdw>
          </a:effectLst>
        </p:spPr>
      </p:pic>
      <p:sp>
        <p:nvSpPr>
          <p:cNvPr id="11" name="Rounded Rectangle 10"/>
          <p:cNvSpPr/>
          <p:nvPr/>
        </p:nvSpPr>
        <p:spPr>
          <a:xfrm>
            <a:off x="5771170" y="3318190"/>
            <a:ext cx="2676780" cy="1375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771170" y="3087584"/>
            <a:ext cx="2676780" cy="1155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350276" y="4769351"/>
            <a:ext cx="3204906" cy="300082"/>
          </a:xfrm>
          <a:prstGeom prst="rect">
            <a:avLst/>
          </a:prstGeom>
          <a:noFill/>
        </p:spPr>
        <p:txBody>
          <a:bodyPr wrap="square" rtlCol="0">
            <a:spAutoFit/>
          </a:bodyPr>
          <a:lstStyle/>
          <a:p>
            <a:r>
              <a:rPr lang="en-US" dirty="0" smtClean="0">
                <a:solidFill>
                  <a:schemeClr val="accent2"/>
                </a:solidFill>
              </a:rPr>
              <a:t>It is </a:t>
            </a:r>
            <a:r>
              <a:rPr lang="en-US" smtClean="0">
                <a:solidFill>
                  <a:schemeClr val="accent2"/>
                </a:solidFill>
              </a:rPr>
              <a:t>not necessary to include </a:t>
            </a:r>
            <a:r>
              <a:rPr lang="en-US" dirty="0" smtClean="0">
                <a:solidFill>
                  <a:schemeClr val="accent2"/>
                </a:solidFill>
              </a:rPr>
              <a:t>intercept</a:t>
            </a:r>
          </a:p>
        </p:txBody>
      </p:sp>
    </p:spTree>
    <p:extLst>
      <p:ext uri="{BB962C8B-B14F-4D97-AF65-F5344CB8AC3E}">
        <p14:creationId xmlns:p14="http://schemas.microsoft.com/office/powerpoint/2010/main" val="1727709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156" y="550371"/>
            <a:ext cx="7621434" cy="550371"/>
          </a:xfrm>
        </p:spPr>
        <p:txBody>
          <a:bodyPr>
            <a:normAutofit/>
          </a:bodyPr>
          <a:lstStyle/>
          <a:p>
            <a:r>
              <a:rPr lang="en-US" sz="2800" dirty="0" smtClean="0"/>
              <a:t>Discover Survey Results</a:t>
            </a:r>
            <a:endParaRPr lang="en-US" sz="2800" dirty="0"/>
          </a:p>
        </p:txBody>
      </p:sp>
      <p:sp>
        <p:nvSpPr>
          <p:cNvPr id="6" name="Content Placeholder 3"/>
          <p:cNvSpPr txBox="1">
            <a:spLocks/>
          </p:cNvSpPr>
          <p:nvPr/>
        </p:nvSpPr>
        <p:spPr>
          <a:xfrm>
            <a:off x="133815" y="1371467"/>
            <a:ext cx="3769112" cy="3724640"/>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r>
              <a:rPr lang="en-US" sz="1400" dirty="0"/>
              <a:t>S</a:t>
            </a:r>
            <a:r>
              <a:rPr lang="en-US" sz="1400" dirty="0" smtClean="0"/>
              <a:t>urvey </a:t>
            </a:r>
            <a:r>
              <a:rPr lang="en-US" sz="1400" b="1" dirty="0" smtClean="0">
                <a:solidFill>
                  <a:schemeClr val="accent2"/>
                </a:solidFill>
              </a:rPr>
              <a:t>turnout was small</a:t>
            </a:r>
            <a:r>
              <a:rPr lang="en-US" sz="1400" dirty="0" smtClean="0"/>
              <a:t>, however, there was still enough data to generate </a:t>
            </a:r>
            <a:r>
              <a:rPr lang="en-US" sz="1400" dirty="0"/>
              <a:t>adequate </a:t>
            </a:r>
            <a:r>
              <a:rPr lang="en-US" sz="1400" dirty="0" smtClean="0"/>
              <a:t>analysis</a:t>
            </a:r>
            <a:endParaRPr lang="en-US" sz="1400" dirty="0" smtClean="0"/>
          </a:p>
          <a:p>
            <a:pPr lvl="1"/>
            <a:r>
              <a:rPr lang="en-US" sz="1400" dirty="0" smtClean="0"/>
              <a:t>35 total with </a:t>
            </a:r>
            <a:r>
              <a:rPr lang="en-US" sz="1400" b="1" dirty="0" smtClean="0">
                <a:solidFill>
                  <a:schemeClr val="accent2"/>
                </a:solidFill>
              </a:rPr>
              <a:t>15 completes surveys</a:t>
            </a:r>
          </a:p>
          <a:p>
            <a:pPr lvl="1"/>
            <a:r>
              <a:rPr lang="en-US" sz="1400" dirty="0"/>
              <a:t>13 </a:t>
            </a:r>
            <a:r>
              <a:rPr lang="en-US" sz="1400" dirty="0" smtClean="0"/>
              <a:t>questions, produced roughly </a:t>
            </a:r>
            <a:r>
              <a:rPr lang="en-US" sz="1400" dirty="0"/>
              <a:t>781 response </a:t>
            </a:r>
            <a:r>
              <a:rPr lang="en-US" sz="1400" dirty="0" smtClean="0"/>
              <a:t>records</a:t>
            </a:r>
            <a:r>
              <a:rPr lang="en-US" sz="1400" dirty="0"/>
              <a:t> </a:t>
            </a:r>
            <a:r>
              <a:rPr lang="en-US" sz="1400" dirty="0" smtClean="0"/>
              <a:t> </a:t>
            </a:r>
          </a:p>
          <a:p>
            <a:r>
              <a:rPr lang="en-US" sz="1400" dirty="0"/>
              <a:t>Performance a</a:t>
            </a:r>
            <a:r>
              <a:rPr lang="en-US" sz="1400" dirty="0" smtClean="0"/>
              <a:t>nalysis </a:t>
            </a:r>
            <a:endParaRPr lang="en-US" sz="1400" dirty="0"/>
          </a:p>
          <a:p>
            <a:pPr lvl="1"/>
            <a:r>
              <a:rPr lang="en-US" sz="1400" dirty="0">
                <a:solidFill>
                  <a:schemeClr val="accent2"/>
                </a:solidFill>
              </a:rPr>
              <a:t>Can not measure Facebook </a:t>
            </a:r>
            <a:r>
              <a:rPr lang="en-US" sz="1400" dirty="0"/>
              <a:t>click-thru or conversion </a:t>
            </a:r>
            <a:r>
              <a:rPr lang="en-US" sz="1400" dirty="0" smtClean="0"/>
              <a:t>rates </a:t>
            </a:r>
            <a:endParaRPr lang="en-US" sz="1400" dirty="0" smtClean="0"/>
          </a:p>
          <a:p>
            <a:r>
              <a:rPr lang="en-US" sz="1400" dirty="0" smtClean="0"/>
              <a:t>Survey </a:t>
            </a:r>
            <a:r>
              <a:rPr lang="en-US" sz="1400" b="1" dirty="0" smtClean="0"/>
              <a:t>demographi</a:t>
            </a:r>
            <a:r>
              <a:rPr lang="en-US" sz="1400" dirty="0" smtClean="0"/>
              <a:t>c were </a:t>
            </a:r>
            <a:r>
              <a:rPr lang="en-US" sz="1400" dirty="0" smtClean="0"/>
              <a:t>predominantly </a:t>
            </a:r>
          </a:p>
          <a:p>
            <a:pPr lvl="1"/>
            <a:r>
              <a:rPr lang="en-US" sz="1400" dirty="0"/>
              <a:t>F</a:t>
            </a:r>
            <a:r>
              <a:rPr lang="en-US" sz="1400" dirty="0" smtClean="0"/>
              <a:t>emale </a:t>
            </a:r>
          </a:p>
          <a:p>
            <a:pPr lvl="1"/>
            <a:r>
              <a:rPr lang="en-US" sz="1400" dirty="0" smtClean="0"/>
              <a:t>Age 45 to 54 </a:t>
            </a:r>
            <a:endParaRPr lang="en-US" sz="1400"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520" y="1003543"/>
            <a:ext cx="3819527" cy="2230244"/>
          </a:xfrm>
          <a:prstGeom prst="rect">
            <a:avLst/>
          </a:prstGeom>
          <a:effectLst>
            <a:outerShdw blurRad="50800" dist="76200" dir="8100000" algn="tr"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6804" y="2692636"/>
            <a:ext cx="4333138" cy="2120382"/>
          </a:xfrm>
          <a:prstGeom prst="rect">
            <a:avLst/>
          </a:prstGeom>
          <a:effectLst>
            <a:outerShdw blurRad="63500" sx="102000" sy="102000" algn="ctr" rotWithShape="0">
              <a:prstClr val="black">
                <a:alpha val="40000"/>
              </a:prstClr>
            </a:outerShdw>
          </a:effectLst>
        </p:spPr>
      </p:pic>
      <p:sp>
        <p:nvSpPr>
          <p:cNvPr id="8" name="Text Placeholder 4"/>
          <p:cNvSpPr txBox="1">
            <a:spLocks/>
          </p:cNvSpPr>
          <p:nvPr/>
        </p:nvSpPr>
        <p:spPr>
          <a:xfrm>
            <a:off x="287589" y="244021"/>
            <a:ext cx="3461564" cy="387303"/>
          </a:xfrm>
          <a:prstGeom prst="rect">
            <a:avLst/>
          </a:prstGeom>
        </p:spPr>
        <p:txBody>
          <a:bodyPr>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pPr marL="0" indent="0">
              <a:buNone/>
            </a:pPr>
            <a:r>
              <a:rPr lang="en-US" sz="2000" b="1" dirty="0" smtClean="0">
                <a:solidFill>
                  <a:schemeClr val="accent2"/>
                </a:solidFill>
              </a:rPr>
              <a:t>Analysis:</a:t>
            </a:r>
            <a:endParaRPr lang="en-US" sz="2000" b="1" dirty="0">
              <a:solidFill>
                <a:schemeClr val="accent2"/>
              </a:solidFill>
            </a:endParaRPr>
          </a:p>
        </p:txBody>
      </p:sp>
    </p:spTree>
    <p:extLst>
      <p:ext uri="{BB962C8B-B14F-4D97-AF65-F5344CB8AC3E}">
        <p14:creationId xmlns:p14="http://schemas.microsoft.com/office/powerpoint/2010/main" val="1550549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770" y="492938"/>
            <a:ext cx="8490857" cy="616240"/>
          </a:xfrm>
        </p:spPr>
        <p:txBody>
          <a:bodyPr/>
          <a:lstStyle/>
          <a:p>
            <a:r>
              <a:rPr lang="en-US" smtClean="0"/>
              <a:t>Discover Utilities output</a:t>
            </a:r>
            <a:endParaRPr lang="en-US" dirty="0"/>
          </a:p>
        </p:txBody>
      </p:sp>
      <p:sp>
        <p:nvSpPr>
          <p:cNvPr id="9" name="Text Placeholder 8"/>
          <p:cNvSpPr>
            <a:spLocks noGrp="1"/>
          </p:cNvSpPr>
          <p:nvPr>
            <p:ph type="body" idx="12"/>
          </p:nvPr>
        </p:nvSpPr>
        <p:spPr>
          <a:xfrm>
            <a:off x="310916" y="166256"/>
            <a:ext cx="2717291" cy="412008"/>
          </a:xfrm>
        </p:spPr>
        <p:txBody>
          <a:bodyPr/>
          <a:lstStyle/>
          <a:p>
            <a:r>
              <a:rPr lang="en-US" dirty="0" smtClean="0"/>
              <a:t>Analysis:</a:t>
            </a:r>
            <a:endParaRPr lang="en-US" dirty="0"/>
          </a:p>
        </p:txBody>
      </p:sp>
      <p:pic>
        <p:nvPicPr>
          <p:cNvPr id="4" name="Content Placeholder 3"/>
          <p:cNvPicPr>
            <a:picLocks noGrp="1" noChangeAspect="1"/>
          </p:cNvPicPr>
          <p:nvPr>
            <p:ph idx="1"/>
          </p:nvPr>
        </p:nvPicPr>
        <p:blipFill>
          <a:blip r:embed="rId3"/>
          <a:stretch>
            <a:fillRect/>
          </a:stretch>
        </p:blipFill>
        <p:spPr>
          <a:xfrm>
            <a:off x="5627913" y="441878"/>
            <a:ext cx="3076584" cy="4572456"/>
          </a:xfrm>
        </p:spPr>
      </p:pic>
      <p:sp>
        <p:nvSpPr>
          <p:cNvPr id="6" name="Content Placeholder 3"/>
          <p:cNvSpPr txBox="1">
            <a:spLocks/>
          </p:cNvSpPr>
          <p:nvPr/>
        </p:nvSpPr>
        <p:spPr>
          <a:xfrm>
            <a:off x="148424" y="1107799"/>
            <a:ext cx="5298823" cy="3309742"/>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r>
              <a:rPr lang="en-US" sz="1400" dirty="0" smtClean="0"/>
              <a:t>Measures the results </a:t>
            </a:r>
            <a:r>
              <a:rPr lang="en-US" sz="1400" dirty="0"/>
              <a:t>of the attribute levels (alternatives) respondents prefer. </a:t>
            </a:r>
            <a:r>
              <a:rPr lang="en-US" sz="1400" dirty="0" smtClean="0"/>
              <a:t>Considers the probability </a:t>
            </a:r>
            <a:r>
              <a:rPr lang="en-US" sz="1400" dirty="0"/>
              <a:t>of choosing one </a:t>
            </a:r>
            <a:r>
              <a:rPr lang="en-US" sz="1400" dirty="0" smtClean="0"/>
              <a:t>level over</a:t>
            </a:r>
            <a:r>
              <a:rPr lang="en-US" sz="1400" dirty="0"/>
              <a:t> all alternative levels in an actual </a:t>
            </a:r>
            <a:r>
              <a:rPr lang="en-US" sz="1400" dirty="0" smtClean="0"/>
              <a:t>choice. </a:t>
            </a:r>
            <a:endParaRPr lang="en-US" sz="1400" dirty="0"/>
          </a:p>
          <a:p>
            <a:r>
              <a:rPr lang="en-US" sz="1400" dirty="0" smtClean="0"/>
              <a:t>Key takeaways from this output shows:</a:t>
            </a:r>
          </a:p>
          <a:p>
            <a:pPr lvl="1"/>
            <a:r>
              <a:rPr lang="en-US" sz="1400" dirty="0" smtClean="0"/>
              <a:t>Respondents </a:t>
            </a:r>
            <a:r>
              <a:rPr lang="en-US" sz="1400" dirty="0"/>
              <a:t>have an</a:t>
            </a:r>
            <a:r>
              <a:rPr lang="en-US" sz="1400" b="1" dirty="0"/>
              <a:t> </a:t>
            </a:r>
            <a:r>
              <a:rPr lang="en-US" sz="1400" b="1" dirty="0" smtClean="0">
                <a:solidFill>
                  <a:schemeClr val="accent2"/>
                </a:solidFill>
              </a:rPr>
              <a:t>strong preference for Minute Made</a:t>
            </a:r>
            <a:r>
              <a:rPr lang="en-US" sz="1400" b="1" dirty="0" smtClean="0"/>
              <a:t> </a:t>
            </a:r>
            <a:r>
              <a:rPr lang="en-US" sz="1400" dirty="0" smtClean="0"/>
              <a:t>with an equally </a:t>
            </a:r>
            <a:r>
              <a:rPr lang="en-US" sz="1400" dirty="0"/>
              <a:t>strong preference for </a:t>
            </a:r>
            <a:r>
              <a:rPr lang="en-US" sz="1400" b="1" dirty="0">
                <a:solidFill>
                  <a:schemeClr val="accent2"/>
                </a:solidFill>
              </a:rPr>
              <a:t>Simply Orange</a:t>
            </a:r>
            <a:r>
              <a:rPr lang="en-US" sz="1400" dirty="0"/>
              <a:t>. </a:t>
            </a:r>
            <a:r>
              <a:rPr lang="en-US" sz="1400" b="1" dirty="0" smtClean="0">
                <a:solidFill>
                  <a:schemeClr val="accent2"/>
                </a:solidFill>
              </a:rPr>
              <a:t>Local Store Brand </a:t>
            </a:r>
            <a:r>
              <a:rPr lang="en-US" sz="1400" dirty="0" smtClean="0"/>
              <a:t>is less preferred</a:t>
            </a:r>
          </a:p>
          <a:p>
            <a:pPr lvl="1"/>
            <a:r>
              <a:rPr lang="en-US" sz="1400" dirty="0" smtClean="0"/>
              <a:t>Respondents </a:t>
            </a:r>
            <a:r>
              <a:rPr lang="en-US" sz="1400" dirty="0"/>
              <a:t>want to pay the lowest </a:t>
            </a:r>
            <a:r>
              <a:rPr lang="en-US" sz="1400" dirty="0" smtClean="0"/>
              <a:t>possible price. </a:t>
            </a:r>
            <a:r>
              <a:rPr lang="en-US" sz="1400" dirty="0"/>
              <a:t>However, r</a:t>
            </a:r>
            <a:r>
              <a:rPr lang="en-US" sz="1400" dirty="0" smtClean="0"/>
              <a:t>espondents are </a:t>
            </a:r>
            <a:r>
              <a:rPr lang="en-US" sz="1400" b="1" dirty="0" smtClean="0">
                <a:solidFill>
                  <a:schemeClr val="accent2"/>
                </a:solidFill>
              </a:rPr>
              <a:t>not as price sensitive </a:t>
            </a:r>
            <a:r>
              <a:rPr lang="en-US" sz="1400" b="1" dirty="0">
                <a:solidFill>
                  <a:schemeClr val="accent2"/>
                </a:solidFill>
              </a:rPr>
              <a:t>between $4.59 </a:t>
            </a:r>
            <a:r>
              <a:rPr lang="en-US" sz="1400" b="1" dirty="0" smtClean="0">
                <a:solidFill>
                  <a:schemeClr val="accent2"/>
                </a:solidFill>
              </a:rPr>
              <a:t>and $4.89 </a:t>
            </a:r>
          </a:p>
          <a:p>
            <a:pPr lvl="1"/>
            <a:r>
              <a:rPr lang="en-US" sz="1400" b="1" dirty="0">
                <a:solidFill>
                  <a:schemeClr val="accent2"/>
                </a:solidFill>
              </a:rPr>
              <a:t>P</a:t>
            </a:r>
            <a:r>
              <a:rPr lang="en-US" sz="1400" b="1" dirty="0" smtClean="0">
                <a:solidFill>
                  <a:schemeClr val="accent2"/>
                </a:solidFill>
              </a:rPr>
              <a:t>lant </a:t>
            </a:r>
            <a:r>
              <a:rPr lang="en-US" sz="1400" b="1" dirty="0">
                <a:solidFill>
                  <a:schemeClr val="accent2"/>
                </a:solidFill>
              </a:rPr>
              <a:t>steroids were less </a:t>
            </a:r>
            <a:r>
              <a:rPr lang="en-US" sz="1400" b="1" dirty="0" smtClean="0">
                <a:solidFill>
                  <a:schemeClr val="accent2"/>
                </a:solidFill>
              </a:rPr>
              <a:t>preferred</a:t>
            </a:r>
            <a:r>
              <a:rPr lang="en-US" sz="1400" dirty="0" smtClean="0"/>
              <a:t>. Single </a:t>
            </a:r>
            <a:r>
              <a:rPr lang="en-US" sz="1400" dirty="0"/>
              <a:t>vitamins such as </a:t>
            </a:r>
            <a:r>
              <a:rPr lang="en-US" sz="1400" b="1" dirty="0">
                <a:solidFill>
                  <a:schemeClr val="accent2"/>
                </a:solidFill>
              </a:rPr>
              <a:t>D and Calcium were most preferred.</a:t>
            </a:r>
            <a:r>
              <a:rPr lang="en-US" sz="1400" dirty="0"/>
              <a:t> This analysis brings insight into Respondents awareness of complex ingredients. </a:t>
            </a:r>
            <a:r>
              <a:rPr lang="en-US" sz="1400" dirty="0" smtClean="0"/>
              <a:t>The lack </a:t>
            </a:r>
            <a:r>
              <a:rPr lang="en-US" sz="1400" dirty="0"/>
              <a:t>of </a:t>
            </a:r>
            <a:r>
              <a:rPr lang="en-US" sz="1400" dirty="0" smtClean="0"/>
              <a:t>knowledge </a:t>
            </a:r>
            <a:r>
              <a:rPr lang="en-US" sz="1400" dirty="0" smtClean="0"/>
              <a:t>can</a:t>
            </a:r>
            <a:r>
              <a:rPr lang="en-US" sz="1400" dirty="0"/>
              <a:t> impact </a:t>
            </a:r>
            <a:r>
              <a:rPr lang="en-US" sz="1400" dirty="0" smtClean="0"/>
              <a:t>purchase </a:t>
            </a:r>
            <a:r>
              <a:rPr lang="en-US" sz="1400" dirty="0" smtClean="0"/>
              <a:t>decisions</a:t>
            </a:r>
          </a:p>
        </p:txBody>
      </p:sp>
      <p:sp>
        <p:nvSpPr>
          <p:cNvPr id="7" name="TextBox 6"/>
          <p:cNvSpPr txBox="1"/>
          <p:nvPr/>
        </p:nvSpPr>
        <p:spPr>
          <a:xfrm>
            <a:off x="148424" y="4437253"/>
            <a:ext cx="5479489" cy="577081"/>
          </a:xfrm>
          <a:prstGeom prst="rect">
            <a:avLst/>
          </a:prstGeom>
          <a:noFill/>
        </p:spPr>
        <p:txBody>
          <a:bodyPr wrap="square" rtlCol="0">
            <a:spAutoFit/>
          </a:bodyPr>
          <a:lstStyle/>
          <a:p>
            <a:r>
              <a:rPr lang="en-US" sz="1050" dirty="0" smtClean="0"/>
              <a:t>Note: Utilities </a:t>
            </a:r>
            <a:r>
              <a:rPr lang="en-US" sz="1050" dirty="0"/>
              <a:t>can not be measured across attributes, </a:t>
            </a:r>
            <a:r>
              <a:rPr lang="en-US" sz="1050" dirty="0" smtClean="0"/>
              <a:t>therefore it is not correct </a:t>
            </a:r>
            <a:r>
              <a:rPr lang="en-US" sz="1050"/>
              <a:t>to </a:t>
            </a:r>
            <a:r>
              <a:rPr lang="en-US" sz="1050" smtClean="0"/>
              <a:t>evaluate </a:t>
            </a:r>
            <a:r>
              <a:rPr lang="en-US" sz="1050" dirty="0"/>
              <a:t>a </a:t>
            </a:r>
            <a:r>
              <a:rPr lang="en-US" sz="1050" dirty="0" smtClean="0"/>
              <a:t>respondent’s preference </a:t>
            </a:r>
            <a:r>
              <a:rPr lang="en-US" sz="1050" dirty="0"/>
              <a:t>in brands against their preference in added vitamins.</a:t>
            </a:r>
          </a:p>
        </p:txBody>
      </p:sp>
    </p:spTree>
    <p:extLst>
      <p:ext uri="{BB962C8B-B14F-4D97-AF65-F5344CB8AC3E}">
        <p14:creationId xmlns:p14="http://schemas.microsoft.com/office/powerpoint/2010/main" val="429999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423" y="573361"/>
            <a:ext cx="8103476" cy="616240"/>
          </a:xfrm>
        </p:spPr>
        <p:txBody>
          <a:bodyPr>
            <a:normAutofit/>
          </a:bodyPr>
          <a:lstStyle/>
          <a:p>
            <a:r>
              <a:rPr lang="en-US" sz="2800" dirty="0" smtClean="0"/>
              <a:t>Discover Importance output</a:t>
            </a:r>
            <a:endParaRPr lang="en-US" sz="2800" dirty="0"/>
          </a:p>
        </p:txBody>
      </p:sp>
      <p:sp>
        <p:nvSpPr>
          <p:cNvPr id="6" name="Content Placeholder 3"/>
          <p:cNvSpPr txBox="1">
            <a:spLocks/>
          </p:cNvSpPr>
          <p:nvPr/>
        </p:nvSpPr>
        <p:spPr>
          <a:xfrm>
            <a:off x="148425" y="1198860"/>
            <a:ext cx="4238518" cy="3762179"/>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r>
              <a:rPr lang="en-US" dirty="0" smtClean="0"/>
              <a:t>View </a:t>
            </a:r>
            <a:r>
              <a:rPr lang="en-US" dirty="0"/>
              <a:t>the differences each attribute makes towards the total utility of a product. The difference is measured in percentage of </a:t>
            </a:r>
            <a:r>
              <a:rPr lang="en-US" dirty="0" smtClean="0"/>
              <a:t>the </a:t>
            </a:r>
            <a:r>
              <a:rPr lang="en-US" b="1" dirty="0">
                <a:solidFill>
                  <a:schemeClr val="accent2"/>
                </a:solidFill>
              </a:rPr>
              <a:t>best and worst attribute </a:t>
            </a:r>
            <a:r>
              <a:rPr lang="en-US" b="1" dirty="0" smtClean="0">
                <a:solidFill>
                  <a:schemeClr val="accent2"/>
                </a:solidFill>
              </a:rPr>
              <a:t>level</a:t>
            </a:r>
          </a:p>
          <a:p>
            <a:r>
              <a:rPr lang="en-US" dirty="0" smtClean="0"/>
              <a:t>Interpreted </a:t>
            </a:r>
            <a:r>
              <a:rPr lang="en-US" dirty="0"/>
              <a:t>as the range in the attribute’s utility </a:t>
            </a:r>
            <a:r>
              <a:rPr lang="en-US" dirty="0" smtClean="0"/>
              <a:t>values</a:t>
            </a:r>
          </a:p>
          <a:p>
            <a:r>
              <a:rPr lang="en-US" dirty="0" smtClean="0"/>
              <a:t>This output provides insight into what attributes </a:t>
            </a:r>
            <a:r>
              <a:rPr lang="en-US" b="1" dirty="0" smtClean="0">
                <a:solidFill>
                  <a:schemeClr val="accent2"/>
                </a:solidFill>
              </a:rPr>
              <a:t>effects consumers overall decisions </a:t>
            </a:r>
            <a:endParaRPr lang="en-US" b="1" dirty="0">
              <a:solidFill>
                <a:schemeClr val="accent2"/>
              </a:solidFill>
            </a:endParaRPr>
          </a:p>
          <a:p>
            <a:r>
              <a:rPr lang="en-US" dirty="0" smtClean="0"/>
              <a:t>Key takeaways </a:t>
            </a:r>
            <a:r>
              <a:rPr lang="en-US" dirty="0"/>
              <a:t>from this </a:t>
            </a:r>
            <a:r>
              <a:rPr lang="en-US" dirty="0" smtClean="0"/>
              <a:t>output </a:t>
            </a:r>
            <a:r>
              <a:rPr lang="en-US" dirty="0"/>
              <a:t>show:</a:t>
            </a:r>
          </a:p>
          <a:p>
            <a:pPr lvl="1"/>
            <a:r>
              <a:rPr lang="en-US" dirty="0" smtClean="0"/>
              <a:t>The price, pulp and brand are </a:t>
            </a:r>
            <a:r>
              <a:rPr lang="en-US" b="1" dirty="0" smtClean="0">
                <a:solidFill>
                  <a:schemeClr val="accent2"/>
                </a:solidFill>
              </a:rPr>
              <a:t>fairly evenly </a:t>
            </a:r>
            <a:r>
              <a:rPr lang="en-US" b="1" dirty="0" smtClean="0">
                <a:solidFill>
                  <a:schemeClr val="accent2"/>
                </a:solidFill>
              </a:rPr>
              <a:t>distributed</a:t>
            </a:r>
            <a:endParaRPr lang="en-US" b="1" dirty="0" smtClean="0">
              <a:solidFill>
                <a:schemeClr val="accent2"/>
              </a:solidFill>
            </a:endParaRPr>
          </a:p>
          <a:p>
            <a:pPr lvl="1"/>
            <a:r>
              <a:rPr lang="en-US" dirty="0" smtClean="0"/>
              <a:t>Added </a:t>
            </a:r>
            <a:r>
              <a:rPr lang="en-US" dirty="0"/>
              <a:t>Vitamins </a:t>
            </a:r>
            <a:r>
              <a:rPr lang="en-US" dirty="0" smtClean="0"/>
              <a:t>has </a:t>
            </a:r>
            <a:r>
              <a:rPr lang="en-US" dirty="0"/>
              <a:t>slightly more </a:t>
            </a:r>
            <a:r>
              <a:rPr lang="en-US" dirty="0" smtClean="0"/>
              <a:t>importance</a:t>
            </a:r>
            <a:r>
              <a:rPr lang="en-US" dirty="0"/>
              <a:t> </a:t>
            </a:r>
            <a:r>
              <a:rPr lang="en-US" dirty="0" smtClean="0"/>
              <a:t>as it has also the largest less preferred </a:t>
            </a:r>
            <a:r>
              <a:rPr lang="en-US" dirty="0" smtClean="0"/>
              <a:t>utility  </a:t>
            </a:r>
            <a:endParaRPr lang="en-US" sz="1250" dirty="0" smtClean="0"/>
          </a:p>
        </p:txBody>
      </p:sp>
      <p:pic>
        <p:nvPicPr>
          <p:cNvPr id="5" name="Picture 4"/>
          <p:cNvPicPr>
            <a:picLocks noChangeAspect="1"/>
          </p:cNvPicPr>
          <p:nvPr/>
        </p:nvPicPr>
        <p:blipFill>
          <a:blip r:embed="rId3"/>
          <a:stretch>
            <a:fillRect/>
          </a:stretch>
        </p:blipFill>
        <p:spPr>
          <a:xfrm>
            <a:off x="4493821" y="984695"/>
            <a:ext cx="4539014" cy="1520392"/>
          </a:xfrm>
          <a:prstGeom prst="rect">
            <a:avLst/>
          </a:prstGeom>
          <a:effectLst>
            <a:outerShdw blurRad="50800" dist="76200" dir="10800000" algn="r" rotWithShape="0">
              <a:prstClr val="black">
                <a:alpha val="40000"/>
              </a:prstClr>
            </a:outerShdw>
          </a:effectLst>
        </p:spPr>
      </p:pic>
      <p:pic>
        <p:nvPicPr>
          <p:cNvPr id="9" name="Picture 8"/>
          <p:cNvPicPr>
            <a:picLocks noChangeAspect="1"/>
          </p:cNvPicPr>
          <p:nvPr/>
        </p:nvPicPr>
        <p:blipFill rotWithShape="1">
          <a:blip r:embed="rId4"/>
          <a:srcRect l="8736" r="7428"/>
          <a:stretch/>
        </p:blipFill>
        <p:spPr>
          <a:xfrm>
            <a:off x="4287553" y="2448343"/>
            <a:ext cx="4539013" cy="2241787"/>
          </a:xfrm>
          <a:prstGeom prst="rect">
            <a:avLst/>
          </a:prstGeom>
          <a:effectLst>
            <a:outerShdw blurRad="63500" sx="102000" sy="102000" algn="ctr" rotWithShape="0">
              <a:prstClr val="black">
                <a:alpha val="40000"/>
              </a:prstClr>
            </a:outerShdw>
          </a:effectLst>
        </p:spPr>
      </p:pic>
      <p:sp>
        <p:nvSpPr>
          <p:cNvPr id="8" name="Text Placeholder 4"/>
          <p:cNvSpPr txBox="1">
            <a:spLocks/>
          </p:cNvSpPr>
          <p:nvPr/>
        </p:nvSpPr>
        <p:spPr>
          <a:xfrm>
            <a:off x="148423" y="219873"/>
            <a:ext cx="5527982" cy="393236"/>
          </a:xfrm>
          <a:prstGeom prst="rect">
            <a:avLst/>
          </a:prstGeom>
        </p:spPr>
        <p:txBody>
          <a:bodyPr>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pPr marL="0" indent="0">
              <a:buNone/>
            </a:pPr>
            <a:r>
              <a:rPr lang="en-US" sz="2000" b="1" dirty="0" smtClean="0">
                <a:solidFill>
                  <a:schemeClr val="accent2"/>
                </a:solidFill>
              </a:rPr>
              <a:t>Analysis:</a:t>
            </a:r>
            <a:endParaRPr lang="en-US" sz="2000" b="1" dirty="0">
              <a:solidFill>
                <a:schemeClr val="accent2"/>
              </a:solidFill>
            </a:endParaRPr>
          </a:p>
        </p:txBody>
      </p:sp>
    </p:spTree>
    <p:extLst>
      <p:ext uri="{BB962C8B-B14F-4D97-AF65-F5344CB8AC3E}">
        <p14:creationId xmlns:p14="http://schemas.microsoft.com/office/powerpoint/2010/main" val="1579269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a:xfrm>
            <a:off x="216433" y="1010654"/>
            <a:ext cx="5205799" cy="3772361"/>
          </a:xfrm>
        </p:spPr>
        <p:txBody>
          <a:bodyPr/>
          <a:lstStyle/>
          <a:p>
            <a:r>
              <a:rPr lang="en-US" b="1" dirty="0" smtClean="0">
                <a:solidFill>
                  <a:schemeClr val="accent2"/>
                </a:solidFill>
              </a:rPr>
              <a:t>Overview </a:t>
            </a:r>
          </a:p>
          <a:p>
            <a:r>
              <a:rPr lang="en-US" b="1" dirty="0" smtClean="0">
                <a:solidFill>
                  <a:schemeClr val="accent2"/>
                </a:solidFill>
              </a:rPr>
              <a:t>Case Study </a:t>
            </a:r>
          </a:p>
          <a:p>
            <a:r>
              <a:rPr lang="en-US" b="1" dirty="0" smtClean="0">
                <a:solidFill>
                  <a:schemeClr val="accent2"/>
                </a:solidFill>
              </a:rPr>
              <a:t>Experiment</a:t>
            </a:r>
          </a:p>
          <a:p>
            <a:pPr lvl="1"/>
            <a:r>
              <a:rPr lang="en-US" dirty="0">
                <a:solidFill>
                  <a:schemeClr val="accent2"/>
                </a:solidFill>
              </a:rPr>
              <a:t>Data </a:t>
            </a:r>
            <a:r>
              <a:rPr lang="en-US" dirty="0" smtClean="0">
                <a:solidFill>
                  <a:schemeClr val="accent2"/>
                </a:solidFill>
              </a:rPr>
              <a:t>Preparation </a:t>
            </a:r>
            <a:endParaRPr lang="en-US" dirty="0">
              <a:solidFill>
                <a:schemeClr val="accent2"/>
              </a:solidFill>
            </a:endParaRPr>
          </a:p>
          <a:p>
            <a:pPr lvl="1"/>
            <a:r>
              <a:rPr lang="en-US" dirty="0" smtClean="0">
                <a:solidFill>
                  <a:schemeClr val="accent2"/>
                </a:solidFill>
              </a:rPr>
              <a:t>Implementation </a:t>
            </a:r>
          </a:p>
          <a:p>
            <a:pPr lvl="1"/>
            <a:r>
              <a:rPr lang="en-US" dirty="0" smtClean="0">
                <a:solidFill>
                  <a:schemeClr val="accent2"/>
                </a:solidFill>
              </a:rPr>
              <a:t>Analysis</a:t>
            </a:r>
          </a:p>
          <a:p>
            <a:pPr lvl="1"/>
            <a:r>
              <a:rPr lang="en-US" dirty="0" smtClean="0">
                <a:solidFill>
                  <a:schemeClr val="accent2"/>
                </a:solidFill>
              </a:rPr>
              <a:t>Case Study Results</a:t>
            </a:r>
          </a:p>
          <a:p>
            <a:r>
              <a:rPr lang="en-US" b="1" dirty="0" smtClean="0">
                <a:solidFill>
                  <a:schemeClr val="accent2"/>
                </a:solidFill>
              </a:rPr>
              <a:t>Conclusion</a:t>
            </a:r>
          </a:p>
          <a:p>
            <a:pPr lvl="1"/>
            <a:r>
              <a:rPr lang="en-US" dirty="0" smtClean="0">
                <a:solidFill>
                  <a:schemeClr val="accent2"/>
                </a:solidFill>
              </a:rPr>
              <a:t>Challenges and Next Steps</a:t>
            </a:r>
          </a:p>
          <a:p>
            <a:pPr lvl="1"/>
            <a:r>
              <a:rPr lang="en-US" dirty="0" smtClean="0">
                <a:solidFill>
                  <a:schemeClr val="accent2"/>
                </a:solidFill>
              </a:rPr>
              <a:t>References</a:t>
            </a:r>
          </a:p>
          <a:p>
            <a:endParaRPr lang="en-US" dirty="0"/>
          </a:p>
        </p:txBody>
      </p:sp>
    </p:spTree>
    <p:extLst>
      <p:ext uri="{BB962C8B-B14F-4D97-AF65-F5344CB8AC3E}">
        <p14:creationId xmlns:p14="http://schemas.microsoft.com/office/powerpoint/2010/main" val="9284199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347" y="535496"/>
            <a:ext cx="4512030" cy="616240"/>
          </a:xfrm>
        </p:spPr>
        <p:txBody>
          <a:bodyPr>
            <a:noAutofit/>
          </a:bodyPr>
          <a:lstStyle/>
          <a:p>
            <a:r>
              <a:rPr lang="en-US" sz="2800" dirty="0" smtClean="0"/>
              <a:t>Discover Market </a:t>
            </a:r>
            <a:r>
              <a:rPr lang="en-US" sz="2800" dirty="0" smtClean="0"/>
              <a:t/>
            </a:r>
            <a:br>
              <a:rPr lang="en-US" sz="2800" dirty="0" smtClean="0"/>
            </a:br>
            <a:r>
              <a:rPr lang="en-US" sz="2800" dirty="0" smtClean="0"/>
              <a:t>Simulation output</a:t>
            </a:r>
            <a:endParaRPr lang="en-US" sz="2800" dirty="0"/>
          </a:p>
        </p:txBody>
      </p:sp>
      <p:sp>
        <p:nvSpPr>
          <p:cNvPr id="6" name="Content Placeholder 3"/>
          <p:cNvSpPr txBox="1">
            <a:spLocks/>
          </p:cNvSpPr>
          <p:nvPr/>
        </p:nvSpPr>
        <p:spPr>
          <a:xfrm>
            <a:off x="119347" y="1280464"/>
            <a:ext cx="4320567" cy="1807119"/>
          </a:xfrm>
          <a:prstGeom prst="rect">
            <a:avLst/>
          </a:prstGeom>
        </p:spPr>
        <p:txBody>
          <a:bodyPr vert="horz" lIns="91440" tIns="45720" rIns="91440" bIns="45720" rtlCol="0">
            <a:no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r>
              <a:rPr lang="en-US" sz="1400" dirty="0" smtClean="0"/>
              <a:t>Creates </a:t>
            </a:r>
            <a:r>
              <a:rPr lang="en-US" sz="1400" dirty="0"/>
              <a:t>product scenarios, based on the total utility scores. </a:t>
            </a:r>
            <a:endParaRPr lang="en-US" sz="1400" dirty="0" smtClean="0"/>
          </a:p>
          <a:p>
            <a:r>
              <a:rPr lang="en-US" sz="1400" dirty="0" smtClean="0"/>
              <a:t>Key takeaways from this output show</a:t>
            </a:r>
            <a:r>
              <a:rPr lang="en-US" sz="1400" dirty="0" smtClean="0"/>
              <a:t>:</a:t>
            </a:r>
          </a:p>
          <a:p>
            <a:pPr lvl="1"/>
            <a:r>
              <a:rPr lang="en-US" sz="1400" dirty="0" smtClean="0"/>
              <a:t>New product can capture significant market share when competitor prices are low</a:t>
            </a:r>
          </a:p>
          <a:p>
            <a:pPr lvl="1"/>
            <a:r>
              <a:rPr lang="en-US" sz="1400" dirty="0" smtClean="0"/>
              <a:t>Vitamin additives have a big impact on market share</a:t>
            </a:r>
            <a:endParaRPr lang="en-US" sz="1250" dirty="0" smtClean="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99" t="2341" r="4219" b="4219"/>
          <a:stretch/>
        </p:blipFill>
        <p:spPr>
          <a:xfrm>
            <a:off x="4735156" y="535496"/>
            <a:ext cx="4204174" cy="3692050"/>
          </a:xfrm>
          <a:prstGeom prst="rect">
            <a:avLst/>
          </a:prstGeom>
        </p:spPr>
      </p:pic>
      <p:sp>
        <p:nvSpPr>
          <p:cNvPr id="7" name="Text Placeholder 4"/>
          <p:cNvSpPr txBox="1">
            <a:spLocks/>
          </p:cNvSpPr>
          <p:nvPr/>
        </p:nvSpPr>
        <p:spPr>
          <a:xfrm>
            <a:off x="119347" y="114383"/>
            <a:ext cx="8358268" cy="480060"/>
          </a:xfrm>
          <a:prstGeom prst="rect">
            <a:avLst/>
          </a:prstGeom>
        </p:spPr>
        <p:txBody>
          <a:bodyPr>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pPr marL="0" indent="0">
              <a:buNone/>
            </a:pPr>
            <a:r>
              <a:rPr lang="en-US" sz="2000" b="1" dirty="0" smtClean="0">
                <a:solidFill>
                  <a:schemeClr val="accent2"/>
                </a:solidFill>
              </a:rPr>
              <a:t>Analysis:</a:t>
            </a:r>
            <a:endParaRPr lang="en-US" sz="2000" b="1" dirty="0">
              <a:solidFill>
                <a:schemeClr val="accent2"/>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360" y="3087583"/>
            <a:ext cx="4043685" cy="2027620"/>
          </a:xfrm>
          <a:prstGeom prst="rect">
            <a:avLst/>
          </a:prstGeom>
        </p:spPr>
      </p:pic>
    </p:spTree>
    <p:extLst>
      <p:ext uri="{BB962C8B-B14F-4D97-AF65-F5344CB8AC3E}">
        <p14:creationId xmlns:p14="http://schemas.microsoft.com/office/powerpoint/2010/main" val="1771075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4679" y="569606"/>
            <a:ext cx="4774156" cy="520391"/>
          </a:xfrm>
        </p:spPr>
        <p:txBody>
          <a:bodyPr>
            <a:normAutofit/>
          </a:bodyPr>
          <a:lstStyle/>
          <a:p>
            <a:r>
              <a:rPr lang="en-US" sz="2800" dirty="0"/>
              <a:t>Predicting Shares with </a:t>
            </a:r>
            <a:r>
              <a:rPr lang="en-US" sz="2800" dirty="0" err="1" smtClean="0"/>
              <a:t>Mlogit</a:t>
            </a:r>
            <a:endParaRPr lang="en-US" sz="2800" dirty="0"/>
          </a:p>
        </p:txBody>
      </p:sp>
      <p:sp>
        <p:nvSpPr>
          <p:cNvPr id="6" name="Content Placeholder 3"/>
          <p:cNvSpPr txBox="1">
            <a:spLocks/>
          </p:cNvSpPr>
          <p:nvPr/>
        </p:nvSpPr>
        <p:spPr>
          <a:xfrm>
            <a:off x="265635" y="1210012"/>
            <a:ext cx="4389492" cy="3514388"/>
          </a:xfrm>
          <a:prstGeom prst="rect">
            <a:avLst/>
          </a:prstGeom>
        </p:spPr>
        <p:txBody>
          <a:bodyPr vert="horz" lIns="91440" tIns="45720" rIns="91440" bIns="45720" rtlCol="0">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r>
              <a:rPr lang="en-US" dirty="0"/>
              <a:t>S</a:t>
            </a:r>
            <a:r>
              <a:rPr lang="en-US" dirty="0" smtClean="0"/>
              <a:t>hare </a:t>
            </a:r>
            <a:r>
              <a:rPr lang="en-US" dirty="0"/>
              <a:t>simulator </a:t>
            </a:r>
            <a:r>
              <a:rPr lang="en-US" dirty="0" smtClean="0"/>
              <a:t>helps define </a:t>
            </a:r>
            <a:r>
              <a:rPr lang="en-US" dirty="0"/>
              <a:t>a number of different alternatives </a:t>
            </a:r>
            <a:endParaRPr lang="en-US" dirty="0" smtClean="0"/>
          </a:p>
          <a:p>
            <a:r>
              <a:rPr lang="en-US" dirty="0" smtClean="0"/>
              <a:t>the </a:t>
            </a:r>
            <a:r>
              <a:rPr lang="en-US" dirty="0"/>
              <a:t>model </a:t>
            </a:r>
            <a:r>
              <a:rPr lang="en-US" dirty="0" smtClean="0"/>
              <a:t>can be used to </a:t>
            </a:r>
            <a:r>
              <a:rPr lang="en-US" dirty="0"/>
              <a:t>predict how customers would choose among </a:t>
            </a:r>
            <a:r>
              <a:rPr lang="en-US" dirty="0" smtClean="0"/>
              <a:t>new </a:t>
            </a:r>
            <a:r>
              <a:rPr lang="en-US" dirty="0"/>
              <a:t>alternatives. </a:t>
            </a:r>
            <a:endParaRPr lang="en-US" dirty="0"/>
          </a:p>
          <a:p>
            <a:pPr lvl="1"/>
            <a:r>
              <a:rPr lang="en-US" sz="1400" dirty="0" err="1" smtClean="0"/>
              <a:t>expand.grid</a:t>
            </a:r>
            <a:r>
              <a:rPr lang="en-US" sz="1400" dirty="0"/>
              <a:t>() </a:t>
            </a:r>
            <a:r>
              <a:rPr lang="en-US" sz="1400" dirty="0"/>
              <a:t>c</a:t>
            </a:r>
            <a:r>
              <a:rPr lang="en-US" sz="1400" dirty="0" smtClean="0"/>
              <a:t>reate </a:t>
            </a:r>
            <a:r>
              <a:rPr lang="en-US" sz="1400" dirty="0"/>
              <a:t>the full set of possible designs using </a:t>
            </a:r>
            <a:r>
              <a:rPr lang="en-US" sz="1400" dirty="0" smtClean="0"/>
              <a:t>and </a:t>
            </a:r>
            <a:r>
              <a:rPr lang="en-US" sz="1400" dirty="0"/>
              <a:t>select the designs </a:t>
            </a:r>
            <a:endParaRPr lang="en-US" sz="1400" dirty="0" smtClean="0"/>
          </a:p>
          <a:p>
            <a:r>
              <a:rPr lang="en-US" sz="1550" dirty="0" smtClean="0"/>
              <a:t>respondents  would choose frozen juice at $3.89 over fresh in mn1 about </a:t>
            </a:r>
            <a:r>
              <a:rPr lang="en-US" sz="1550" dirty="0"/>
              <a:t>14% of </a:t>
            </a:r>
            <a:r>
              <a:rPr lang="en-US" sz="1550" smtClean="0"/>
              <a:t>the time.</a:t>
            </a:r>
            <a:endParaRPr lang="en-US" sz="1550" dirty="0" smtClean="0"/>
          </a:p>
          <a:p>
            <a:pPr lvl="1"/>
            <a:endParaRPr lang="en-US" sz="1400" dirty="0"/>
          </a:p>
          <a:p>
            <a:pPr lvl="1"/>
            <a:endParaRPr lang="en-US" sz="1400" dirty="0" smtClean="0"/>
          </a:p>
        </p:txBody>
      </p:sp>
      <p:sp>
        <p:nvSpPr>
          <p:cNvPr id="4" name="Text Placeholder 4"/>
          <p:cNvSpPr txBox="1">
            <a:spLocks/>
          </p:cNvSpPr>
          <p:nvPr/>
        </p:nvSpPr>
        <p:spPr>
          <a:xfrm>
            <a:off x="314679" y="216176"/>
            <a:ext cx="7286271" cy="480060"/>
          </a:xfrm>
          <a:prstGeom prst="rect">
            <a:avLst/>
          </a:prstGeom>
        </p:spPr>
        <p:txBody>
          <a:bodyPr>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pPr marL="0" indent="0">
              <a:buNone/>
            </a:pPr>
            <a:r>
              <a:rPr lang="en-US" sz="2000" b="1" dirty="0" smtClean="0">
                <a:solidFill>
                  <a:schemeClr val="accent2"/>
                </a:solidFill>
              </a:rPr>
              <a:t>Analysis:</a:t>
            </a:r>
            <a:endParaRPr lang="en-US" sz="2000" b="1" dirty="0">
              <a:solidFill>
                <a:schemeClr val="accent2"/>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3604"/>
          <a:stretch/>
        </p:blipFill>
        <p:spPr>
          <a:xfrm>
            <a:off x="5386255" y="286704"/>
            <a:ext cx="3423415" cy="2228894"/>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9015" b="5299"/>
          <a:stretch/>
        </p:blipFill>
        <p:spPr>
          <a:xfrm>
            <a:off x="4821951" y="2364535"/>
            <a:ext cx="2599265" cy="2584793"/>
          </a:xfrm>
          <a:prstGeom prst="rect">
            <a:avLst/>
          </a:prstGeom>
          <a:effectLst>
            <a:outerShdw blurRad="63500" sx="102000" sy="102000" algn="ctr" rotWithShape="0">
              <a:prstClr val="black">
                <a:alpha val="40000"/>
              </a:prstClr>
            </a:outerShdw>
          </a:effectLst>
        </p:spPr>
      </p:pic>
      <p:sp>
        <p:nvSpPr>
          <p:cNvPr id="9" name="Rounded Rectangle 8"/>
          <p:cNvSpPr/>
          <p:nvPr/>
        </p:nvSpPr>
        <p:spPr>
          <a:xfrm>
            <a:off x="4821951" y="4156364"/>
            <a:ext cx="2599265" cy="3463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821950" y="2663454"/>
            <a:ext cx="2599265" cy="4676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490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1"/>
          </p:nvPr>
        </p:nvPicPr>
        <p:blipFill>
          <a:blip r:embed="rId3"/>
          <a:srcRect l="14576" r="14576"/>
          <a:stretch>
            <a:fillRect/>
          </a:stretch>
        </p:blipFill>
        <p:spPr>
          <a:xfrm>
            <a:off x="5592800" y="1829476"/>
            <a:ext cx="3301093" cy="3101975"/>
          </a:xfrm>
        </p:spPr>
      </p:pic>
      <p:sp>
        <p:nvSpPr>
          <p:cNvPr id="3" name="Title 2"/>
          <p:cNvSpPr>
            <a:spLocks noGrp="1"/>
          </p:cNvSpPr>
          <p:nvPr>
            <p:ph type="title"/>
          </p:nvPr>
        </p:nvSpPr>
        <p:spPr>
          <a:xfrm>
            <a:off x="227770" y="498763"/>
            <a:ext cx="5044874" cy="524967"/>
          </a:xfrm>
        </p:spPr>
        <p:txBody>
          <a:bodyPr/>
          <a:lstStyle/>
          <a:p>
            <a:r>
              <a:rPr lang="en-US" sz="2800" dirty="0" smtClean="0"/>
              <a:t>New OJ product</a:t>
            </a:r>
            <a:endParaRPr lang="en-US" sz="2800" dirty="0"/>
          </a:p>
        </p:txBody>
      </p:sp>
      <p:sp>
        <p:nvSpPr>
          <p:cNvPr id="7" name="Content Placeholder 6"/>
          <p:cNvSpPr>
            <a:spLocks noGrp="1"/>
          </p:cNvSpPr>
          <p:nvPr>
            <p:ph idx="1"/>
          </p:nvPr>
        </p:nvSpPr>
        <p:spPr>
          <a:xfrm>
            <a:off x="227770" y="1154470"/>
            <a:ext cx="5249665" cy="3989029"/>
          </a:xfrm>
        </p:spPr>
        <p:txBody>
          <a:bodyPr>
            <a:noAutofit/>
          </a:bodyPr>
          <a:lstStyle/>
          <a:p>
            <a:r>
              <a:rPr lang="en-US" sz="1400" b="1" dirty="0">
                <a:solidFill>
                  <a:schemeClr val="accent2"/>
                </a:solidFill>
              </a:rPr>
              <a:t>N</a:t>
            </a:r>
            <a:r>
              <a:rPr lang="en-US" sz="1400" b="1" dirty="0" smtClean="0">
                <a:solidFill>
                  <a:schemeClr val="accent2"/>
                </a:solidFill>
              </a:rPr>
              <a:t>ew </a:t>
            </a:r>
            <a:r>
              <a:rPr lang="en-US" sz="1400" b="1" dirty="0">
                <a:solidFill>
                  <a:schemeClr val="accent2"/>
                </a:solidFill>
              </a:rPr>
              <a:t>promotional orange juice </a:t>
            </a:r>
            <a:r>
              <a:rPr lang="en-US" sz="1400" b="1" dirty="0" smtClean="0">
                <a:solidFill>
                  <a:schemeClr val="accent2"/>
                </a:solidFill>
              </a:rPr>
              <a:t>drink</a:t>
            </a:r>
            <a:r>
              <a:rPr lang="en-US" sz="1400" dirty="0" smtClean="0"/>
              <a:t>, </a:t>
            </a:r>
            <a:r>
              <a:rPr lang="en-US" sz="1400" dirty="0" smtClean="0"/>
              <a:t>which </a:t>
            </a:r>
            <a:r>
              <a:rPr lang="en-US" sz="1400" dirty="0"/>
              <a:t>will be sold in select markets.  </a:t>
            </a:r>
          </a:p>
          <a:p>
            <a:r>
              <a:rPr lang="en-US" sz="1400" dirty="0" smtClean="0"/>
              <a:t>Best </a:t>
            </a:r>
            <a:r>
              <a:rPr lang="en-US" sz="1400" b="1" dirty="0" smtClean="0">
                <a:solidFill>
                  <a:schemeClr val="accent2"/>
                </a:solidFill>
              </a:rPr>
              <a:t>marketing tactics </a:t>
            </a:r>
            <a:r>
              <a:rPr lang="en-US" sz="1400" dirty="0" smtClean="0"/>
              <a:t>for this product: </a:t>
            </a:r>
            <a:endParaRPr lang="en-US" sz="1400" dirty="0"/>
          </a:p>
          <a:p>
            <a:pPr lvl="1"/>
            <a:r>
              <a:rPr lang="en-US" sz="1400" dirty="0" smtClean="0"/>
              <a:t>Potential target customers</a:t>
            </a:r>
            <a:endParaRPr lang="en-US" sz="1400" dirty="0" smtClean="0"/>
          </a:p>
          <a:p>
            <a:pPr lvl="2"/>
            <a:r>
              <a:rPr lang="en-US" sz="1400" dirty="0" smtClean="0">
                <a:solidFill>
                  <a:schemeClr val="accent2"/>
                </a:solidFill>
              </a:rPr>
              <a:t>Woman over 35</a:t>
            </a:r>
          </a:p>
          <a:p>
            <a:pPr lvl="2"/>
            <a:r>
              <a:rPr lang="en-US" sz="1400" dirty="0" smtClean="0">
                <a:solidFill>
                  <a:schemeClr val="accent2"/>
                </a:solidFill>
              </a:rPr>
              <a:t>Target stable family environment (</a:t>
            </a:r>
            <a:r>
              <a:rPr lang="en-US" sz="1400" dirty="0" smtClean="0">
                <a:solidFill>
                  <a:schemeClr val="accent2"/>
                </a:solidFill>
              </a:rPr>
              <a:t>ti</a:t>
            </a:r>
            <a:r>
              <a:rPr lang="en-US" sz="1400" dirty="0" smtClean="0">
                <a:solidFill>
                  <a:schemeClr val="accent2"/>
                </a:solidFill>
              </a:rPr>
              <a:t>me for breakfast) </a:t>
            </a:r>
            <a:endParaRPr lang="en-US" sz="1400" dirty="0">
              <a:solidFill>
                <a:schemeClr val="accent2"/>
              </a:solidFill>
            </a:endParaRPr>
          </a:p>
          <a:p>
            <a:pPr lvl="1"/>
            <a:r>
              <a:rPr lang="en-US" sz="1400" dirty="0"/>
              <a:t>Best price </a:t>
            </a:r>
            <a:r>
              <a:rPr lang="en-US" sz="1400" dirty="0" smtClean="0"/>
              <a:t>point</a:t>
            </a:r>
            <a:endParaRPr lang="en-US" sz="1400" dirty="0" smtClean="0"/>
          </a:p>
          <a:p>
            <a:pPr lvl="2"/>
            <a:r>
              <a:rPr lang="en-US" sz="1400" dirty="0" smtClean="0">
                <a:solidFill>
                  <a:schemeClr val="accent2"/>
                </a:solidFill>
              </a:rPr>
              <a:t>Between $4.50 – $4.89</a:t>
            </a:r>
          </a:p>
          <a:p>
            <a:pPr lvl="2"/>
            <a:r>
              <a:rPr lang="en-US" sz="1400" dirty="0" smtClean="0">
                <a:solidFill>
                  <a:schemeClr val="accent2"/>
                </a:solidFill>
              </a:rPr>
              <a:t>Price should reflect quality of juice. </a:t>
            </a:r>
            <a:r>
              <a:rPr lang="en-US" sz="1400" dirty="0">
                <a:solidFill>
                  <a:schemeClr val="accent2"/>
                </a:solidFill>
              </a:rPr>
              <a:t>F</a:t>
            </a:r>
            <a:r>
              <a:rPr lang="en-US" sz="1400" dirty="0" smtClean="0">
                <a:solidFill>
                  <a:schemeClr val="accent2"/>
                </a:solidFill>
              </a:rPr>
              <a:t>resh squeezed is valued more than frozen  </a:t>
            </a:r>
            <a:endParaRPr lang="en-US" sz="1400" dirty="0">
              <a:solidFill>
                <a:schemeClr val="accent2"/>
              </a:solidFill>
            </a:endParaRPr>
          </a:p>
          <a:p>
            <a:pPr lvl="1"/>
            <a:r>
              <a:rPr lang="en-US" sz="1400" dirty="0"/>
              <a:t>Capture </a:t>
            </a:r>
            <a:r>
              <a:rPr lang="en-US" sz="1400" dirty="0" smtClean="0"/>
              <a:t>competitor’s </a:t>
            </a:r>
            <a:r>
              <a:rPr lang="en-US" sz="1400" dirty="0"/>
              <a:t>market </a:t>
            </a:r>
            <a:r>
              <a:rPr lang="en-US" sz="1400" dirty="0" smtClean="0"/>
              <a:t>share</a:t>
            </a:r>
            <a:endParaRPr lang="en-US" sz="1400" dirty="0" smtClean="0"/>
          </a:p>
          <a:p>
            <a:pPr lvl="2"/>
            <a:r>
              <a:rPr lang="en-US" sz="1400" dirty="0" smtClean="0">
                <a:solidFill>
                  <a:schemeClr val="accent2"/>
                </a:solidFill>
              </a:rPr>
              <a:t>At least 30% </a:t>
            </a:r>
          </a:p>
          <a:p>
            <a:r>
              <a:rPr lang="en-US" sz="1400" dirty="0" smtClean="0"/>
              <a:t>The new </a:t>
            </a:r>
            <a:r>
              <a:rPr lang="en-US" sz="1400" b="1" dirty="0">
                <a:solidFill>
                  <a:schemeClr val="accent2"/>
                </a:solidFill>
              </a:rPr>
              <a:t>p</a:t>
            </a:r>
            <a:r>
              <a:rPr lang="en-US" sz="1400" b="1" dirty="0" smtClean="0">
                <a:solidFill>
                  <a:schemeClr val="accent2"/>
                </a:solidFill>
              </a:rPr>
              <a:t>roduct mix </a:t>
            </a:r>
            <a:endParaRPr lang="en-US" sz="1400" b="1" dirty="0" smtClean="0">
              <a:solidFill>
                <a:schemeClr val="accent2"/>
              </a:solidFill>
            </a:endParaRPr>
          </a:p>
          <a:p>
            <a:pPr lvl="2"/>
            <a:r>
              <a:rPr lang="en-US" sz="1400" b="1" dirty="0" smtClean="0">
                <a:solidFill>
                  <a:schemeClr val="accent2"/>
                </a:solidFill>
              </a:rPr>
              <a:t>128fl oz. bottle</a:t>
            </a:r>
            <a:r>
              <a:rPr lang="en-US" sz="1400" dirty="0" smtClean="0">
                <a:solidFill>
                  <a:schemeClr val="accent2"/>
                </a:solidFill>
              </a:rPr>
              <a:t>, Fresh Orange Juice with </a:t>
            </a:r>
            <a:r>
              <a:rPr lang="en-US" sz="1400" b="1" dirty="0">
                <a:solidFill>
                  <a:schemeClr val="accent2"/>
                </a:solidFill>
              </a:rPr>
              <a:t>Vitamin B12</a:t>
            </a:r>
            <a:r>
              <a:rPr lang="en-US" sz="1400" dirty="0">
                <a:solidFill>
                  <a:schemeClr val="accent2"/>
                </a:solidFill>
              </a:rPr>
              <a:t>, </a:t>
            </a:r>
            <a:r>
              <a:rPr lang="en-US" sz="1400" dirty="0" smtClean="0"/>
              <a:t>an important </a:t>
            </a:r>
            <a:r>
              <a:rPr lang="en-US" sz="1400" dirty="0"/>
              <a:t>protein vitamin contributing to overall muscle mass and </a:t>
            </a:r>
            <a:r>
              <a:rPr lang="en-US" sz="1400" dirty="0" smtClean="0"/>
              <a:t>growth, </a:t>
            </a:r>
            <a:r>
              <a:rPr lang="en-US" sz="1400" dirty="0" smtClean="0">
                <a:solidFill>
                  <a:schemeClr val="accent2"/>
                </a:solidFill>
              </a:rPr>
              <a:t>suggested retail </a:t>
            </a:r>
            <a:r>
              <a:rPr lang="en-US" sz="1400" b="1" dirty="0" smtClean="0">
                <a:solidFill>
                  <a:schemeClr val="accent2"/>
                </a:solidFill>
              </a:rPr>
              <a:t>priced $4.79</a:t>
            </a:r>
            <a:r>
              <a:rPr lang="en-US" sz="1400" b="1" dirty="0" smtClean="0"/>
              <a:t> </a:t>
            </a:r>
            <a:endParaRPr lang="en-US" sz="1400" b="1" dirty="0"/>
          </a:p>
        </p:txBody>
      </p:sp>
      <p:sp>
        <p:nvSpPr>
          <p:cNvPr id="6" name="Text Placeholder 4"/>
          <p:cNvSpPr txBox="1">
            <a:spLocks/>
          </p:cNvSpPr>
          <p:nvPr/>
        </p:nvSpPr>
        <p:spPr>
          <a:xfrm>
            <a:off x="227770" y="218339"/>
            <a:ext cx="5160156" cy="480060"/>
          </a:xfrm>
          <a:prstGeom prst="rect">
            <a:avLst/>
          </a:prstGeom>
        </p:spPr>
        <p:txBody>
          <a:bodyPr>
            <a:norm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pPr marL="0" indent="0">
              <a:buNone/>
            </a:pPr>
            <a:r>
              <a:rPr lang="en-US" sz="2000" b="1" dirty="0" smtClean="0">
                <a:solidFill>
                  <a:schemeClr val="accent2"/>
                </a:solidFill>
              </a:rPr>
              <a:t>Case Study Results:</a:t>
            </a:r>
            <a:endParaRPr lang="en-US" sz="2000" b="1" dirty="0">
              <a:solidFill>
                <a:schemeClr val="accent2"/>
              </a:solidFill>
            </a:endParaRPr>
          </a:p>
        </p:txBody>
      </p:sp>
    </p:spTree>
    <p:extLst>
      <p:ext uri="{BB962C8B-B14F-4D97-AF65-F5344CB8AC3E}">
        <p14:creationId xmlns:p14="http://schemas.microsoft.com/office/powerpoint/2010/main" val="227233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770" y="581064"/>
            <a:ext cx="5131759" cy="568495"/>
          </a:xfrm>
        </p:spPr>
        <p:txBody>
          <a:bodyPr/>
          <a:lstStyle/>
          <a:p>
            <a:r>
              <a:rPr lang="en-US" sz="2800" dirty="0" smtClean="0"/>
              <a:t>Challenges and Next Steps</a:t>
            </a:r>
            <a:endParaRPr lang="en-US" sz="2800" dirty="0"/>
          </a:p>
        </p:txBody>
      </p:sp>
      <p:sp>
        <p:nvSpPr>
          <p:cNvPr id="6" name="Text Placeholder 5"/>
          <p:cNvSpPr>
            <a:spLocks noGrp="1"/>
          </p:cNvSpPr>
          <p:nvPr>
            <p:ph type="body" idx="12"/>
          </p:nvPr>
        </p:nvSpPr>
        <p:spPr>
          <a:xfrm>
            <a:off x="282981" y="286492"/>
            <a:ext cx="2510668" cy="480060"/>
          </a:xfrm>
        </p:spPr>
        <p:txBody>
          <a:bodyPr/>
          <a:lstStyle/>
          <a:p>
            <a:r>
              <a:rPr lang="en-US" dirty="0" smtClean="0"/>
              <a:t>Conclusion:</a:t>
            </a:r>
            <a:endParaRPr lang="en-US" dirty="0"/>
          </a:p>
        </p:txBody>
      </p:sp>
      <p:sp>
        <p:nvSpPr>
          <p:cNvPr id="2" name="Content Placeholder 1"/>
          <p:cNvSpPr>
            <a:spLocks noGrp="1"/>
          </p:cNvSpPr>
          <p:nvPr>
            <p:ph idx="1"/>
          </p:nvPr>
        </p:nvSpPr>
        <p:spPr/>
        <p:txBody>
          <a:bodyPr>
            <a:normAutofit/>
          </a:bodyPr>
          <a:lstStyle/>
          <a:p>
            <a:r>
              <a:rPr lang="en-US" sz="1400" dirty="0" smtClean="0"/>
              <a:t>Three </a:t>
            </a:r>
            <a:r>
              <a:rPr lang="en-US" sz="1400" b="1" dirty="0" smtClean="0">
                <a:solidFill>
                  <a:schemeClr val="accent2"/>
                </a:solidFill>
              </a:rPr>
              <a:t>major challenges</a:t>
            </a:r>
            <a:r>
              <a:rPr lang="en-US" sz="1400" dirty="0" smtClean="0"/>
              <a:t>:</a:t>
            </a:r>
          </a:p>
          <a:p>
            <a:pPr lvl="1"/>
            <a:r>
              <a:rPr lang="en-US" sz="1400" dirty="0" smtClean="0"/>
              <a:t>Confused by the different choice models </a:t>
            </a:r>
          </a:p>
          <a:p>
            <a:pPr lvl="1"/>
            <a:r>
              <a:rPr lang="en-US" sz="1400" dirty="0" smtClean="0"/>
              <a:t>Understanding experimental design</a:t>
            </a:r>
          </a:p>
          <a:p>
            <a:pPr lvl="1"/>
            <a:r>
              <a:rPr lang="en-US" sz="1400" dirty="0" smtClean="0"/>
              <a:t>Data survey data formatting</a:t>
            </a:r>
          </a:p>
          <a:p>
            <a:pPr lvl="1"/>
            <a:endParaRPr lang="en-US" sz="1400" dirty="0" smtClean="0"/>
          </a:p>
          <a:p>
            <a:r>
              <a:rPr lang="en-US" sz="1400" b="1" dirty="0" smtClean="0">
                <a:solidFill>
                  <a:schemeClr val="accent2"/>
                </a:solidFill>
              </a:rPr>
              <a:t>Next Steps</a:t>
            </a:r>
            <a:r>
              <a:rPr lang="en-US" sz="1400" dirty="0" smtClean="0"/>
              <a:t>: </a:t>
            </a:r>
          </a:p>
          <a:p>
            <a:pPr lvl="1"/>
            <a:r>
              <a:rPr lang="en-US" sz="1400" dirty="0" smtClean="0"/>
              <a:t>Redo the experiment using other choice methods or weighted survey models,  such as </a:t>
            </a:r>
          </a:p>
          <a:p>
            <a:pPr lvl="1"/>
            <a:r>
              <a:rPr lang="en-US" sz="1400" dirty="0" smtClean="0"/>
              <a:t>Full-Profile Conjoint Analysis</a:t>
            </a:r>
          </a:p>
          <a:p>
            <a:pPr lvl="1"/>
            <a:r>
              <a:rPr lang="en-US" sz="1400" dirty="0" smtClean="0"/>
              <a:t>Adaptive Conjoint Analysis</a:t>
            </a:r>
          </a:p>
          <a:p>
            <a:pPr lvl="1"/>
            <a:r>
              <a:rPr lang="en-US" sz="1400" dirty="0" smtClean="0"/>
              <a:t>Max-Diff Conjoint Analysis </a:t>
            </a:r>
          </a:p>
        </p:txBody>
      </p:sp>
    </p:spTree>
    <p:extLst>
      <p:ext uri="{BB962C8B-B14F-4D97-AF65-F5344CB8AC3E}">
        <p14:creationId xmlns:p14="http://schemas.microsoft.com/office/powerpoint/2010/main" val="949282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589" r="16589"/>
          <a:stretch>
            <a:fillRect/>
          </a:stretch>
        </p:blipFill>
        <p:spPr/>
      </p:pic>
      <p:sp>
        <p:nvSpPr>
          <p:cNvPr id="3" name="Title 2"/>
          <p:cNvSpPr>
            <a:spLocks noGrp="1"/>
          </p:cNvSpPr>
          <p:nvPr>
            <p:ph type="title"/>
          </p:nvPr>
        </p:nvSpPr>
        <p:spPr/>
        <p:txBody>
          <a:bodyPr/>
          <a:lstStyle/>
          <a:p>
            <a:r>
              <a:rPr lang="en-US" sz="2800" dirty="0" smtClean="0"/>
              <a:t>References</a:t>
            </a:r>
            <a:endParaRPr lang="en-US" sz="2800" dirty="0"/>
          </a:p>
        </p:txBody>
      </p:sp>
      <p:sp>
        <p:nvSpPr>
          <p:cNvPr id="4" name="Content Placeholder 3"/>
          <p:cNvSpPr>
            <a:spLocks noGrp="1"/>
          </p:cNvSpPr>
          <p:nvPr>
            <p:ph idx="1"/>
          </p:nvPr>
        </p:nvSpPr>
        <p:spPr>
          <a:xfrm>
            <a:off x="227770" y="1391977"/>
            <a:ext cx="4818055" cy="3314563"/>
          </a:xfrm>
        </p:spPr>
        <p:txBody>
          <a:bodyPr>
            <a:normAutofit/>
          </a:bodyPr>
          <a:lstStyle/>
          <a:p>
            <a:r>
              <a:rPr lang="en-US" sz="1400" dirty="0" smtClean="0"/>
              <a:t>A complete list of references along with d</a:t>
            </a:r>
            <a:r>
              <a:rPr lang="en-US" sz="1400" dirty="0" smtClean="0"/>
              <a:t>etail </a:t>
            </a:r>
            <a:r>
              <a:rPr lang="en-US" sz="1400" dirty="0" smtClean="0"/>
              <a:t>articles about </a:t>
            </a:r>
            <a:r>
              <a:rPr lang="en-US" sz="1400" dirty="0" smtClean="0"/>
              <a:t>conjoint analysis, </a:t>
            </a:r>
            <a:r>
              <a:rPr lang="en-US" sz="1400" dirty="0" err="1" smtClean="0"/>
              <a:t>Sawtooth</a:t>
            </a:r>
            <a:r>
              <a:rPr lang="en-US" sz="1400" dirty="0" smtClean="0"/>
              <a:t> Software Discover and </a:t>
            </a:r>
            <a:r>
              <a:rPr lang="en-US" sz="1400" dirty="0" err="1" smtClean="0"/>
              <a:t>Mlogit</a:t>
            </a:r>
            <a:r>
              <a:rPr lang="en-US" sz="1400" dirty="0" smtClean="0"/>
              <a:t> are available </a:t>
            </a:r>
            <a:r>
              <a:rPr lang="en-US" sz="1400" dirty="0" smtClean="0"/>
              <a:t>on my blog </a:t>
            </a:r>
            <a:r>
              <a:rPr lang="en-US" sz="1400" dirty="0" smtClean="0">
                <a:hlinkClick r:id="rId4"/>
              </a:rPr>
              <a:t>deepwaterdatascience.com</a:t>
            </a:r>
            <a:endParaRPr lang="en-US" sz="1400" dirty="0" smtClean="0"/>
          </a:p>
          <a:p>
            <a:r>
              <a:rPr lang="en-US" sz="1400" dirty="0" smtClean="0"/>
              <a:t>Data and support files for this project is available </a:t>
            </a:r>
            <a:r>
              <a:rPr lang="en-US" sz="1400" dirty="0" smtClean="0"/>
              <a:t>on </a:t>
            </a:r>
            <a:r>
              <a:rPr lang="en-US" sz="1400" dirty="0" smtClean="0"/>
              <a:t>my </a:t>
            </a:r>
            <a:r>
              <a:rPr lang="en-US" sz="1400" dirty="0" err="1"/>
              <a:t>G</a:t>
            </a:r>
            <a:r>
              <a:rPr lang="en-US" sz="1400" dirty="0" err="1" smtClean="0"/>
              <a:t>ithub</a:t>
            </a:r>
            <a:r>
              <a:rPr lang="en-US" sz="1400" dirty="0" smtClean="0"/>
              <a:t> site</a:t>
            </a:r>
            <a:endParaRPr lang="en-US" sz="1400" dirty="0"/>
          </a:p>
        </p:txBody>
      </p:sp>
      <p:sp>
        <p:nvSpPr>
          <p:cNvPr id="8" name="Text Placeholder 7"/>
          <p:cNvSpPr>
            <a:spLocks noGrp="1"/>
          </p:cNvSpPr>
          <p:nvPr>
            <p:ph type="body" idx="12"/>
          </p:nvPr>
        </p:nvSpPr>
        <p:spPr>
          <a:xfrm>
            <a:off x="227770" y="212447"/>
            <a:ext cx="2510668" cy="480060"/>
          </a:xfrm>
        </p:spPr>
        <p:txBody>
          <a:bodyPr/>
          <a:lstStyle/>
          <a:p>
            <a:r>
              <a:rPr lang="en-US" dirty="0" smtClean="0"/>
              <a:t>Conclusion:</a:t>
            </a:r>
            <a:endParaRPr lang="en-US" dirty="0"/>
          </a:p>
        </p:txBody>
      </p:sp>
    </p:spTree>
    <p:extLst>
      <p:ext uri="{BB962C8B-B14F-4D97-AF65-F5344CB8AC3E}">
        <p14:creationId xmlns:p14="http://schemas.microsoft.com/office/powerpoint/2010/main" val="21303593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518" y="1817368"/>
            <a:ext cx="7543800" cy="1728720"/>
          </a:xfrm>
        </p:spPr>
        <p:txBody>
          <a:bodyPr>
            <a:normAutofit fontScale="90000"/>
          </a:bodyPr>
          <a:lstStyle/>
          <a:p>
            <a:pPr algn="ctr"/>
            <a:r>
              <a:rPr lang="en-US" sz="8000" dirty="0" smtClean="0"/>
              <a:t>Thank you</a:t>
            </a:r>
            <a:br>
              <a:rPr lang="en-US" sz="8000" dirty="0" smtClean="0"/>
            </a:br>
            <a:r>
              <a:rPr lang="en-US" dirty="0" smtClean="0"/>
              <a:t>Questions</a:t>
            </a:r>
            <a:endParaRPr lang="en-US" dirty="0"/>
          </a:p>
        </p:txBody>
      </p:sp>
    </p:spTree>
    <p:extLst>
      <p:ext uri="{BB962C8B-B14F-4D97-AF65-F5344CB8AC3E}">
        <p14:creationId xmlns:p14="http://schemas.microsoft.com/office/powerpoint/2010/main" val="124351343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Introduction</a:t>
            </a:r>
            <a:endParaRPr lang="en-US" sz="2800" dirty="0"/>
          </a:p>
        </p:txBody>
      </p:sp>
      <p:sp>
        <p:nvSpPr>
          <p:cNvPr id="7" name="Text Placeholder 6"/>
          <p:cNvSpPr>
            <a:spLocks noGrp="1"/>
          </p:cNvSpPr>
          <p:nvPr>
            <p:ph type="body" idx="12"/>
          </p:nvPr>
        </p:nvSpPr>
        <p:spPr>
          <a:xfrm>
            <a:off x="252225" y="256304"/>
            <a:ext cx="3001613" cy="360366"/>
          </a:xfrm>
        </p:spPr>
        <p:txBody>
          <a:bodyPr>
            <a:normAutofit lnSpcReduction="10000"/>
          </a:bodyPr>
          <a:lstStyle/>
          <a:p>
            <a:r>
              <a:rPr lang="en-US" dirty="0" smtClean="0"/>
              <a:t>Overview:</a:t>
            </a:r>
            <a:endParaRPr lang="en-US" dirty="0"/>
          </a:p>
        </p:txBody>
      </p:sp>
      <p:sp>
        <p:nvSpPr>
          <p:cNvPr id="2" name="Content Placeholder 1"/>
          <p:cNvSpPr>
            <a:spLocks noGrp="1"/>
          </p:cNvSpPr>
          <p:nvPr>
            <p:ph idx="1"/>
          </p:nvPr>
        </p:nvSpPr>
        <p:spPr/>
        <p:txBody>
          <a:bodyPr>
            <a:normAutofit/>
          </a:bodyPr>
          <a:lstStyle/>
          <a:p>
            <a:r>
              <a:rPr lang="en-US" sz="1600" dirty="0" smtClean="0"/>
              <a:t>This Practicum project attempts to </a:t>
            </a:r>
            <a:r>
              <a:rPr lang="en-US" sz="1600" b="1" dirty="0" smtClean="0">
                <a:solidFill>
                  <a:schemeClr val="accent2"/>
                </a:solidFill>
              </a:rPr>
              <a:t>predict consumer behavior using choice modeling </a:t>
            </a:r>
            <a:r>
              <a:rPr lang="en-US" sz="1600" dirty="0" smtClean="0"/>
              <a:t>techniques on a fictitious case study about orange juice beverages </a:t>
            </a:r>
          </a:p>
          <a:p>
            <a:endParaRPr lang="en-US" sz="1600" dirty="0" smtClean="0"/>
          </a:p>
          <a:p>
            <a:r>
              <a:rPr lang="en-US" sz="1600" dirty="0" smtClean="0"/>
              <a:t>The project </a:t>
            </a:r>
            <a:r>
              <a:rPr lang="en-US" sz="1600" b="1" dirty="0" smtClean="0">
                <a:solidFill>
                  <a:schemeClr val="accent2"/>
                </a:solidFill>
              </a:rPr>
              <a:t>uses survey data</a:t>
            </a:r>
            <a:r>
              <a:rPr lang="en-US" sz="1600" dirty="0" smtClean="0"/>
              <a:t> to determine which </a:t>
            </a:r>
            <a:r>
              <a:rPr lang="en-US" sz="1600" b="1" dirty="0" smtClean="0">
                <a:solidFill>
                  <a:schemeClr val="accent2"/>
                </a:solidFill>
              </a:rPr>
              <a:t>attributes consumer’s value </a:t>
            </a:r>
            <a:r>
              <a:rPr lang="en-US" sz="1600" dirty="0" smtClean="0"/>
              <a:t>when making purchasing decisions </a:t>
            </a:r>
            <a:endParaRPr lang="en-US" sz="1600" dirty="0"/>
          </a:p>
        </p:txBody>
      </p:sp>
    </p:spTree>
    <p:extLst>
      <p:ext uri="{BB962C8B-B14F-4D97-AF65-F5344CB8AC3E}">
        <p14:creationId xmlns:p14="http://schemas.microsoft.com/office/powerpoint/2010/main" val="6901767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633" r="7633"/>
          <a:stretch>
            <a:fillRect/>
          </a:stretch>
        </p:blipFill>
        <p:spPr/>
      </p:pic>
      <p:sp>
        <p:nvSpPr>
          <p:cNvPr id="3" name="Title 2"/>
          <p:cNvSpPr>
            <a:spLocks noGrp="1"/>
          </p:cNvSpPr>
          <p:nvPr>
            <p:ph type="title"/>
          </p:nvPr>
        </p:nvSpPr>
        <p:spPr/>
        <p:txBody>
          <a:bodyPr/>
          <a:lstStyle/>
          <a:p>
            <a:r>
              <a:rPr lang="en-US" sz="2800" dirty="0" smtClean="0"/>
              <a:t>Consumer vs. Customer</a:t>
            </a:r>
            <a:endParaRPr lang="en-US" sz="2800" dirty="0"/>
          </a:p>
        </p:txBody>
      </p:sp>
      <p:sp>
        <p:nvSpPr>
          <p:cNvPr id="4" name="Content Placeholder 3"/>
          <p:cNvSpPr>
            <a:spLocks noGrp="1"/>
          </p:cNvSpPr>
          <p:nvPr>
            <p:ph idx="1"/>
          </p:nvPr>
        </p:nvSpPr>
        <p:spPr>
          <a:xfrm>
            <a:off x="227771" y="1154471"/>
            <a:ext cx="5124154" cy="3880516"/>
          </a:xfrm>
        </p:spPr>
        <p:txBody>
          <a:bodyPr>
            <a:normAutofit fontScale="92500" lnSpcReduction="10000"/>
          </a:bodyPr>
          <a:lstStyle/>
          <a:p>
            <a:r>
              <a:rPr lang="en-US" sz="1700" dirty="0" smtClean="0"/>
              <a:t>Consumer vs. Customer</a:t>
            </a:r>
          </a:p>
          <a:p>
            <a:pPr lvl="1"/>
            <a:r>
              <a:rPr lang="en-US" sz="1700" dirty="0" smtClean="0"/>
              <a:t>Consumers are product </a:t>
            </a:r>
            <a:r>
              <a:rPr lang="en-US" sz="1700" b="1" dirty="0">
                <a:solidFill>
                  <a:schemeClr val="accent2"/>
                </a:solidFill>
              </a:rPr>
              <a:t>users</a:t>
            </a:r>
          </a:p>
          <a:p>
            <a:pPr lvl="1"/>
            <a:r>
              <a:rPr lang="en-US" sz="1700" dirty="0" smtClean="0"/>
              <a:t>Customer are product </a:t>
            </a:r>
            <a:r>
              <a:rPr lang="en-US" sz="1700" b="1" dirty="0" smtClean="0">
                <a:solidFill>
                  <a:schemeClr val="accent2"/>
                </a:solidFill>
              </a:rPr>
              <a:t>buyers</a:t>
            </a:r>
          </a:p>
          <a:p>
            <a:r>
              <a:rPr lang="en-US" sz="1700" b="1" dirty="0" smtClean="0">
                <a:solidFill>
                  <a:schemeClr val="accent2"/>
                </a:solidFill>
              </a:rPr>
              <a:t>Decision Makers</a:t>
            </a:r>
            <a:r>
              <a:rPr lang="en-US" sz="1700" dirty="0" smtClean="0">
                <a:solidFill>
                  <a:schemeClr val="accent2"/>
                </a:solidFill>
              </a:rPr>
              <a:t>: </a:t>
            </a:r>
            <a:r>
              <a:rPr lang="en-US" sz="1700" dirty="0"/>
              <a:t>A</a:t>
            </a:r>
            <a:r>
              <a:rPr lang="en-US" sz="1700" dirty="0" smtClean="0"/>
              <a:t>n individual, group or institution –anyone who has the responsibility to make the decision at hand (purchasing power)</a:t>
            </a:r>
          </a:p>
          <a:p>
            <a:r>
              <a:rPr lang="en-US" sz="1700" dirty="0" smtClean="0"/>
              <a:t>The focus is on </a:t>
            </a:r>
            <a:r>
              <a:rPr lang="en-US" sz="1700" b="1" dirty="0" smtClean="0">
                <a:solidFill>
                  <a:schemeClr val="accent2"/>
                </a:solidFill>
              </a:rPr>
              <a:t>Consumers </a:t>
            </a:r>
          </a:p>
          <a:p>
            <a:pPr lvl="1"/>
            <a:r>
              <a:rPr lang="en-US" sz="1700" dirty="0" smtClean="0"/>
              <a:t>Both consumers and customers can be decision makers and can have an affect on what products/services to buy</a:t>
            </a:r>
          </a:p>
          <a:p>
            <a:r>
              <a:rPr lang="en-US" sz="1700" dirty="0" smtClean="0"/>
              <a:t>Factors that </a:t>
            </a:r>
            <a:r>
              <a:rPr lang="en-US" sz="1700" b="1" dirty="0" smtClean="0">
                <a:solidFill>
                  <a:schemeClr val="accent2"/>
                </a:solidFill>
              </a:rPr>
              <a:t>influence </a:t>
            </a:r>
            <a:r>
              <a:rPr lang="en-US" sz="1700" dirty="0" smtClean="0"/>
              <a:t>consumer choice </a:t>
            </a:r>
          </a:p>
          <a:p>
            <a:pPr lvl="1"/>
            <a:r>
              <a:rPr lang="en-US" sz="1700" dirty="0" smtClean="0"/>
              <a:t>Personal </a:t>
            </a:r>
            <a:r>
              <a:rPr lang="en-US" sz="1700" b="1" dirty="0" smtClean="0">
                <a:solidFill>
                  <a:schemeClr val="accent2"/>
                </a:solidFill>
              </a:rPr>
              <a:t>values</a:t>
            </a:r>
            <a:r>
              <a:rPr lang="en-US" sz="1700" dirty="0" smtClean="0"/>
              <a:t> </a:t>
            </a:r>
          </a:p>
          <a:p>
            <a:pPr lvl="1"/>
            <a:r>
              <a:rPr lang="en-US" sz="1700" dirty="0" smtClean="0"/>
              <a:t>Preferences or </a:t>
            </a:r>
            <a:r>
              <a:rPr lang="en-US" sz="1700" b="1" dirty="0" smtClean="0">
                <a:solidFill>
                  <a:schemeClr val="accent2"/>
                </a:solidFill>
              </a:rPr>
              <a:t>tastes</a:t>
            </a:r>
            <a:r>
              <a:rPr lang="en-US" sz="1700" dirty="0" smtClean="0"/>
              <a:t> (</a:t>
            </a:r>
            <a:r>
              <a:rPr lang="en-US" sz="1700" dirty="0"/>
              <a:t>d</a:t>
            </a:r>
            <a:r>
              <a:rPr lang="en-US" sz="1700" dirty="0" smtClean="0"/>
              <a:t>iffer widely)</a:t>
            </a:r>
          </a:p>
          <a:p>
            <a:pPr lvl="1"/>
            <a:r>
              <a:rPr lang="en-US" sz="1700" dirty="0" smtClean="0"/>
              <a:t>Ability to </a:t>
            </a:r>
            <a:r>
              <a:rPr lang="en-US" sz="1700" b="1" dirty="0" smtClean="0">
                <a:solidFill>
                  <a:schemeClr val="accent2"/>
                </a:solidFill>
              </a:rPr>
              <a:t>acquire</a:t>
            </a:r>
            <a:r>
              <a:rPr lang="en-US" sz="1700" dirty="0" smtClean="0"/>
              <a:t> goods (income or price constraints)</a:t>
            </a:r>
          </a:p>
          <a:p>
            <a:endParaRPr lang="en-US" dirty="0"/>
          </a:p>
        </p:txBody>
      </p:sp>
      <p:sp>
        <p:nvSpPr>
          <p:cNvPr id="5" name="Text Placeholder 4"/>
          <p:cNvSpPr>
            <a:spLocks noGrp="1"/>
          </p:cNvSpPr>
          <p:nvPr>
            <p:ph type="body" idx="12"/>
          </p:nvPr>
        </p:nvSpPr>
        <p:spPr>
          <a:xfrm>
            <a:off x="227771" y="250273"/>
            <a:ext cx="3037944" cy="413854"/>
          </a:xfrm>
        </p:spPr>
        <p:txBody>
          <a:bodyPr/>
          <a:lstStyle/>
          <a:p>
            <a:r>
              <a:rPr lang="en-US" dirty="0" smtClean="0"/>
              <a:t>Overview:</a:t>
            </a:r>
            <a:endParaRPr lang="en-US" dirty="0"/>
          </a:p>
        </p:txBody>
      </p:sp>
      <p:sp>
        <p:nvSpPr>
          <p:cNvPr id="2"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348557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6420" t="-364" r="3884" b="364"/>
          <a:stretch/>
        </p:blipFill>
        <p:spPr/>
      </p:pic>
      <p:sp>
        <p:nvSpPr>
          <p:cNvPr id="3" name="Title 2"/>
          <p:cNvSpPr>
            <a:spLocks noGrp="1"/>
          </p:cNvSpPr>
          <p:nvPr>
            <p:ph type="title"/>
          </p:nvPr>
        </p:nvSpPr>
        <p:spPr>
          <a:xfrm>
            <a:off x="227770" y="480313"/>
            <a:ext cx="5131759" cy="568495"/>
          </a:xfrm>
        </p:spPr>
        <p:txBody>
          <a:bodyPr/>
          <a:lstStyle/>
          <a:p>
            <a:r>
              <a:rPr lang="en-US" sz="2800" dirty="0" smtClean="0"/>
              <a:t>Choice Modeling</a:t>
            </a:r>
            <a:endParaRPr lang="en-US" sz="2800" dirty="0"/>
          </a:p>
        </p:txBody>
      </p:sp>
      <p:sp>
        <p:nvSpPr>
          <p:cNvPr id="4" name="Content Placeholder 3"/>
          <p:cNvSpPr>
            <a:spLocks noGrp="1"/>
          </p:cNvSpPr>
          <p:nvPr>
            <p:ph idx="1"/>
          </p:nvPr>
        </p:nvSpPr>
        <p:spPr>
          <a:xfrm>
            <a:off x="227771" y="1154471"/>
            <a:ext cx="5124154" cy="3799494"/>
          </a:xfrm>
        </p:spPr>
        <p:txBody>
          <a:bodyPr>
            <a:normAutofit/>
          </a:bodyPr>
          <a:lstStyle/>
          <a:p>
            <a:r>
              <a:rPr lang="en-US" sz="1600" b="1" dirty="0">
                <a:solidFill>
                  <a:schemeClr val="accent2"/>
                </a:solidFill>
              </a:rPr>
              <a:t>Set of tools </a:t>
            </a:r>
            <a:r>
              <a:rPr lang="en-US" sz="1600" dirty="0"/>
              <a:t>to predict the choice behavior of a group of decision-makers in a specific choice context </a:t>
            </a:r>
          </a:p>
          <a:p>
            <a:r>
              <a:rPr lang="en-US" sz="1600" dirty="0" smtClean="0"/>
              <a:t>Used to support Decision Makers in fields such as transportation, health economics, environmental analysis and </a:t>
            </a:r>
            <a:r>
              <a:rPr lang="en-US" sz="1600" b="1" dirty="0" smtClean="0">
                <a:solidFill>
                  <a:schemeClr val="accent2"/>
                </a:solidFill>
              </a:rPr>
              <a:t>marketing</a:t>
            </a:r>
          </a:p>
          <a:p>
            <a:r>
              <a:rPr lang="en-US" sz="1600" dirty="0" smtClean="0"/>
              <a:t>Marketing Science uses this method to </a:t>
            </a:r>
            <a:r>
              <a:rPr lang="en-US" sz="1600" dirty="0"/>
              <a:t>determine </a:t>
            </a:r>
            <a:r>
              <a:rPr lang="en-US" sz="1600" dirty="0" smtClean="0"/>
              <a:t>whether </a:t>
            </a:r>
            <a:r>
              <a:rPr lang="en-US" sz="1600" b="1" dirty="0">
                <a:solidFill>
                  <a:schemeClr val="accent2"/>
                </a:solidFill>
              </a:rPr>
              <a:t>consumers will purchase</a:t>
            </a:r>
            <a:r>
              <a:rPr lang="en-US" sz="1600" dirty="0"/>
              <a:t> a product </a:t>
            </a:r>
            <a:r>
              <a:rPr lang="en-US" sz="1600" b="1" dirty="0" smtClean="0">
                <a:solidFill>
                  <a:schemeClr val="accent2"/>
                </a:solidFill>
              </a:rPr>
              <a:t>based </a:t>
            </a:r>
            <a:r>
              <a:rPr lang="en-US" sz="1600" b="1" dirty="0">
                <a:solidFill>
                  <a:schemeClr val="accent2"/>
                </a:solidFill>
              </a:rPr>
              <a:t>on the product’s </a:t>
            </a:r>
            <a:r>
              <a:rPr lang="en-US" sz="1600" b="1" dirty="0" smtClean="0">
                <a:solidFill>
                  <a:schemeClr val="accent2"/>
                </a:solidFill>
              </a:rPr>
              <a:t>attributes</a:t>
            </a:r>
          </a:p>
          <a:p>
            <a:r>
              <a:rPr lang="en-US" sz="1600" dirty="0" smtClean="0"/>
              <a:t>There are different types of choice modeling. The most preferred model: </a:t>
            </a:r>
            <a:r>
              <a:rPr lang="en-US" sz="1600" b="1" dirty="0" smtClean="0">
                <a:solidFill>
                  <a:schemeClr val="accent2"/>
                </a:solidFill>
              </a:rPr>
              <a:t>Conjoint</a:t>
            </a:r>
            <a:endParaRPr lang="en-US" sz="1600" b="1" dirty="0">
              <a:solidFill>
                <a:schemeClr val="accent2"/>
              </a:solidFill>
            </a:endParaRPr>
          </a:p>
        </p:txBody>
      </p:sp>
      <p:sp>
        <p:nvSpPr>
          <p:cNvPr id="10" name="Text Placeholder 9"/>
          <p:cNvSpPr>
            <a:spLocks noGrp="1"/>
          </p:cNvSpPr>
          <p:nvPr>
            <p:ph type="body" idx="12"/>
          </p:nvPr>
        </p:nvSpPr>
        <p:spPr>
          <a:xfrm>
            <a:off x="227770" y="262121"/>
            <a:ext cx="2510668" cy="330722"/>
          </a:xfrm>
        </p:spPr>
        <p:txBody>
          <a:bodyPr>
            <a:normAutofit fontScale="92500" lnSpcReduction="10000"/>
          </a:bodyPr>
          <a:lstStyle/>
          <a:p>
            <a:r>
              <a:rPr lang="en-US" dirty="0" smtClean="0"/>
              <a:t>Overview:</a:t>
            </a:r>
            <a:endParaRPr lang="en-US" dirty="0"/>
          </a:p>
        </p:txBody>
      </p:sp>
    </p:spTree>
    <p:extLst>
      <p:ext uri="{BB962C8B-B14F-4D97-AF65-F5344CB8AC3E}">
        <p14:creationId xmlns:p14="http://schemas.microsoft.com/office/powerpoint/2010/main" val="2063450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3930" r="3930"/>
          <a:stretch>
            <a:fillRect/>
          </a:stretch>
        </p:blipFill>
        <p:spPr>
          <a:xfrm>
            <a:off x="5620151" y="1223921"/>
            <a:ext cx="3301093" cy="3101975"/>
          </a:xfrm>
        </p:spPr>
      </p:pic>
      <p:sp>
        <p:nvSpPr>
          <p:cNvPr id="3" name="Title 2"/>
          <p:cNvSpPr>
            <a:spLocks noGrp="1"/>
          </p:cNvSpPr>
          <p:nvPr>
            <p:ph type="title"/>
          </p:nvPr>
        </p:nvSpPr>
        <p:spPr>
          <a:xfrm>
            <a:off x="220165" y="473226"/>
            <a:ext cx="5183108" cy="568495"/>
          </a:xfrm>
        </p:spPr>
        <p:txBody>
          <a:bodyPr/>
          <a:lstStyle/>
          <a:p>
            <a:r>
              <a:rPr lang="en-US" sz="2800" dirty="0" smtClean="0"/>
              <a:t>Conjoint </a:t>
            </a:r>
            <a:endParaRPr lang="en-US" sz="2800" dirty="0"/>
          </a:p>
        </p:txBody>
      </p:sp>
      <p:sp>
        <p:nvSpPr>
          <p:cNvPr id="4" name="Content Placeholder 3"/>
          <p:cNvSpPr>
            <a:spLocks noGrp="1"/>
          </p:cNvSpPr>
          <p:nvPr>
            <p:ph idx="1"/>
          </p:nvPr>
        </p:nvSpPr>
        <p:spPr>
          <a:xfrm>
            <a:off x="220165" y="1154471"/>
            <a:ext cx="5266235" cy="3989029"/>
          </a:xfrm>
        </p:spPr>
        <p:txBody>
          <a:bodyPr>
            <a:normAutofit fontScale="85000" lnSpcReduction="10000"/>
          </a:bodyPr>
          <a:lstStyle/>
          <a:p>
            <a:r>
              <a:rPr lang="en-US" sz="1700" b="1" dirty="0">
                <a:solidFill>
                  <a:schemeClr val="accent2"/>
                </a:solidFill>
              </a:rPr>
              <a:t>Multivariate technique </a:t>
            </a:r>
            <a:r>
              <a:rPr lang="en-US" sz="1700" dirty="0"/>
              <a:t>that quantitatively measures the importance of different attributes</a:t>
            </a:r>
          </a:p>
          <a:p>
            <a:r>
              <a:rPr lang="en-US" altLang="en-US" sz="1700" dirty="0" smtClean="0">
                <a:sym typeface="Arial" charset="0"/>
              </a:rPr>
              <a:t>Consumers are presented sets of possible products (alternatives) via a survey and asked to make</a:t>
            </a:r>
            <a:r>
              <a:rPr lang="en-US" altLang="en-US" sz="1700" b="1" dirty="0" smtClean="0">
                <a:solidFill>
                  <a:schemeClr val="accent2"/>
                </a:solidFill>
                <a:sym typeface="Arial" charset="0"/>
              </a:rPr>
              <a:t> trade-offs </a:t>
            </a:r>
            <a:r>
              <a:rPr lang="en-US" altLang="en-US" sz="1700" dirty="0" smtClean="0">
                <a:sym typeface="Arial" charset="0"/>
              </a:rPr>
              <a:t>by selecting which one they would prefer</a:t>
            </a:r>
          </a:p>
          <a:p>
            <a:r>
              <a:rPr lang="en-US" sz="1700" dirty="0" smtClean="0"/>
              <a:t>Ideal for optimizing </a:t>
            </a:r>
            <a:r>
              <a:rPr lang="en-US" sz="1700" b="1" dirty="0" smtClean="0">
                <a:solidFill>
                  <a:schemeClr val="accent2"/>
                </a:solidFill>
              </a:rPr>
              <a:t>new product designs </a:t>
            </a:r>
            <a:r>
              <a:rPr lang="en-US" sz="1700" dirty="0" smtClean="0"/>
              <a:t>by identifying the most possible features </a:t>
            </a:r>
          </a:p>
          <a:p>
            <a:r>
              <a:rPr lang="en-US" sz="1700" dirty="0" smtClean="0"/>
              <a:t>Most popular conjoint methods are:</a:t>
            </a:r>
          </a:p>
          <a:p>
            <a:pPr lvl="1"/>
            <a:r>
              <a:rPr lang="en-US" sz="1700" b="1" dirty="0" smtClean="0">
                <a:solidFill>
                  <a:schemeClr val="accent2"/>
                </a:solidFill>
              </a:rPr>
              <a:t>Choice Base Conjoint (CBC): </a:t>
            </a:r>
            <a:r>
              <a:rPr lang="en-US" sz="1700" dirty="0" smtClean="0"/>
              <a:t>use product profiles to estimate underlying utilities or </a:t>
            </a:r>
            <a:r>
              <a:rPr lang="en-US" sz="1700" dirty="0" smtClean="0"/>
              <a:t>part-</a:t>
            </a:r>
            <a:r>
              <a:rPr lang="en-US" sz="1700" dirty="0" err="1" smtClean="0"/>
              <a:t>worths</a:t>
            </a:r>
            <a:endParaRPr lang="en-US" sz="1700" dirty="0" smtClean="0"/>
          </a:p>
          <a:p>
            <a:pPr lvl="2"/>
            <a:r>
              <a:rPr lang="en-US" sz="1700" dirty="0" smtClean="0"/>
              <a:t>Can use potential customers</a:t>
            </a:r>
          </a:p>
          <a:p>
            <a:pPr lvl="1"/>
            <a:r>
              <a:rPr lang="en-US" sz="1700" b="1" dirty="0" smtClean="0">
                <a:solidFill>
                  <a:schemeClr val="accent2"/>
                </a:solidFill>
              </a:rPr>
              <a:t>Discrete Choice Conjoint Models: </a:t>
            </a:r>
            <a:r>
              <a:rPr lang="en-US" sz="1700" dirty="0" smtClean="0"/>
              <a:t>present experimental replications of the market with the focus on making accurate predictions regarding consumer preferences</a:t>
            </a:r>
          </a:p>
          <a:p>
            <a:pPr lvl="2"/>
            <a:r>
              <a:rPr lang="en-US" sz="1700" dirty="0" smtClean="0"/>
              <a:t>Also known as "stated preference research" or alternative specific choice-based design</a:t>
            </a:r>
          </a:p>
          <a:p>
            <a:pPr lvl="2"/>
            <a:r>
              <a:rPr lang="en-US" sz="1700" dirty="0" smtClean="0"/>
              <a:t>Can use current and potential customers</a:t>
            </a:r>
          </a:p>
          <a:p>
            <a:endParaRPr lang="en-US" dirty="0"/>
          </a:p>
        </p:txBody>
      </p:sp>
      <p:sp>
        <p:nvSpPr>
          <p:cNvPr id="10" name="Text Placeholder 9"/>
          <p:cNvSpPr>
            <a:spLocks noGrp="1"/>
          </p:cNvSpPr>
          <p:nvPr>
            <p:ph type="body" idx="12"/>
          </p:nvPr>
        </p:nvSpPr>
        <p:spPr>
          <a:xfrm>
            <a:off x="220165" y="239615"/>
            <a:ext cx="4130475" cy="354473"/>
          </a:xfrm>
        </p:spPr>
        <p:txBody>
          <a:bodyPr>
            <a:normAutofit lnSpcReduction="10000"/>
          </a:bodyPr>
          <a:lstStyle/>
          <a:p>
            <a:r>
              <a:rPr lang="en-US" dirty="0" smtClean="0"/>
              <a:t>Overview:</a:t>
            </a:r>
            <a:endParaRPr lang="en-US" dirty="0"/>
          </a:p>
        </p:txBody>
      </p:sp>
    </p:spTree>
    <p:extLst>
      <p:ext uri="{BB962C8B-B14F-4D97-AF65-F5344CB8AC3E}">
        <p14:creationId xmlns:p14="http://schemas.microsoft.com/office/powerpoint/2010/main" val="1537862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770" y="465826"/>
            <a:ext cx="5205799" cy="571237"/>
          </a:xfrm>
        </p:spPr>
        <p:txBody>
          <a:bodyPr/>
          <a:lstStyle/>
          <a:p>
            <a:r>
              <a:rPr lang="en-US" sz="2800" dirty="0" smtClean="0"/>
              <a:t>Key Terms </a:t>
            </a:r>
            <a:endParaRPr lang="en-US" sz="2800" dirty="0"/>
          </a:p>
        </p:txBody>
      </p:sp>
      <p:sp>
        <p:nvSpPr>
          <p:cNvPr id="4" name="Content Placeholder 3"/>
          <p:cNvSpPr>
            <a:spLocks noGrp="1"/>
          </p:cNvSpPr>
          <p:nvPr>
            <p:ph idx="1"/>
          </p:nvPr>
        </p:nvSpPr>
        <p:spPr>
          <a:xfrm>
            <a:off x="227770" y="1188105"/>
            <a:ext cx="5205799" cy="3828395"/>
          </a:xfrm>
        </p:spPr>
        <p:txBody>
          <a:bodyPr>
            <a:noAutofit/>
          </a:bodyPr>
          <a:lstStyle/>
          <a:p>
            <a:r>
              <a:rPr lang="en-US" sz="1400" b="1" dirty="0">
                <a:solidFill>
                  <a:schemeClr val="accent2"/>
                </a:solidFill>
              </a:rPr>
              <a:t>Respondents</a:t>
            </a:r>
            <a:r>
              <a:rPr lang="en-US" sz="1400" dirty="0">
                <a:solidFill>
                  <a:schemeClr val="accent2"/>
                </a:solidFill>
              </a:rPr>
              <a:t>: </a:t>
            </a:r>
            <a:r>
              <a:rPr lang="en-US" sz="1400" dirty="0"/>
              <a:t>are the consumers participating in the survey</a:t>
            </a:r>
          </a:p>
          <a:p>
            <a:r>
              <a:rPr lang="en-US" sz="1400" b="1" dirty="0" smtClean="0">
                <a:solidFill>
                  <a:schemeClr val="accent2"/>
                </a:solidFill>
              </a:rPr>
              <a:t>Attributes </a:t>
            </a:r>
            <a:r>
              <a:rPr lang="en-US" sz="1400" b="1" dirty="0">
                <a:solidFill>
                  <a:schemeClr val="accent2"/>
                </a:solidFill>
              </a:rPr>
              <a:t>/Features: </a:t>
            </a:r>
            <a:r>
              <a:rPr lang="en-US" sz="1400" dirty="0"/>
              <a:t>(independent variable): is a characteristic of a product such as </a:t>
            </a:r>
            <a:r>
              <a:rPr lang="en-US" sz="1400" dirty="0" smtClean="0"/>
              <a:t>color.</a:t>
            </a:r>
            <a:endParaRPr lang="en-US" sz="1400" dirty="0"/>
          </a:p>
          <a:p>
            <a:r>
              <a:rPr lang="en-US" sz="1400" b="1" dirty="0" smtClean="0">
                <a:solidFill>
                  <a:schemeClr val="accent2"/>
                </a:solidFill>
              </a:rPr>
              <a:t>Levels</a:t>
            </a:r>
            <a:r>
              <a:rPr lang="en-US" sz="1400" b="1" dirty="0">
                <a:solidFill>
                  <a:schemeClr val="accent2"/>
                </a:solidFill>
              </a:rPr>
              <a:t>: </a:t>
            </a:r>
            <a:r>
              <a:rPr lang="en-US" sz="1400" dirty="0"/>
              <a:t>are the elements of an attribute such as yellow or </a:t>
            </a:r>
            <a:r>
              <a:rPr lang="en-US" sz="1400" dirty="0" smtClean="0"/>
              <a:t>blue. </a:t>
            </a:r>
            <a:r>
              <a:rPr lang="en-US" altLang="en-US" sz="1400" dirty="0" smtClean="0">
                <a:sym typeface="Arial" charset="0"/>
              </a:rPr>
              <a:t>Define </a:t>
            </a:r>
            <a:r>
              <a:rPr lang="en-US" altLang="en-US" sz="1400" dirty="0">
                <a:sym typeface="Arial" charset="0"/>
              </a:rPr>
              <a:t>at least two levels for each of the attributes. </a:t>
            </a:r>
            <a:endParaRPr lang="en-US" sz="1400" dirty="0"/>
          </a:p>
          <a:p>
            <a:r>
              <a:rPr lang="en-US" sz="1400" b="1" dirty="0" smtClean="0">
                <a:solidFill>
                  <a:schemeClr val="accent2"/>
                </a:solidFill>
              </a:rPr>
              <a:t>Tasks</a:t>
            </a:r>
            <a:r>
              <a:rPr lang="en-US" sz="1400" b="1" dirty="0">
                <a:solidFill>
                  <a:schemeClr val="accent2"/>
                </a:solidFill>
              </a:rPr>
              <a:t>: </a:t>
            </a:r>
            <a:r>
              <a:rPr lang="en-US" sz="1400" dirty="0"/>
              <a:t>are the number of pages respondents see within the survey</a:t>
            </a:r>
          </a:p>
          <a:p>
            <a:r>
              <a:rPr lang="en-US" sz="1400" b="1" dirty="0">
                <a:solidFill>
                  <a:schemeClr val="accent2"/>
                </a:solidFill>
              </a:rPr>
              <a:t>Concepts</a:t>
            </a:r>
            <a:r>
              <a:rPr lang="en-US" sz="1400" b="1" dirty="0"/>
              <a:t>: </a:t>
            </a:r>
            <a:r>
              <a:rPr lang="en-US" sz="1400" dirty="0"/>
              <a:t>are the number of choice options (combined attribute levels) shown on a </a:t>
            </a:r>
            <a:r>
              <a:rPr lang="en-US" sz="1400" dirty="0" smtClean="0"/>
              <a:t>page</a:t>
            </a:r>
          </a:p>
          <a:p>
            <a:r>
              <a:rPr lang="en-US" sz="1400" b="1" dirty="0" smtClean="0">
                <a:solidFill>
                  <a:schemeClr val="accent2"/>
                </a:solidFill>
              </a:rPr>
              <a:t>Utilities /Part-worth</a:t>
            </a:r>
            <a:r>
              <a:rPr lang="en-US" sz="1400" b="1" dirty="0">
                <a:solidFill>
                  <a:schemeClr val="accent2"/>
                </a:solidFill>
              </a:rPr>
              <a:t>: </a:t>
            </a:r>
            <a:r>
              <a:rPr lang="en-US" sz="1400" dirty="0" smtClean="0"/>
              <a:t>a measured values that is produced </a:t>
            </a:r>
            <a:r>
              <a:rPr lang="en-US" sz="1400" dirty="0"/>
              <a:t>for each group of respondents </a:t>
            </a:r>
            <a:r>
              <a:rPr lang="en-US" sz="1400" dirty="0" smtClean="0"/>
              <a:t>in order to summarize </a:t>
            </a:r>
            <a:r>
              <a:rPr lang="en-US" sz="1400" dirty="0"/>
              <a:t>the choices made by those individuals. </a:t>
            </a:r>
            <a:r>
              <a:rPr lang="en-US" sz="1400" dirty="0" smtClean="0"/>
              <a:t> </a:t>
            </a:r>
            <a:r>
              <a:rPr lang="en-US" altLang="en-US" sz="1400" dirty="0" smtClean="0">
                <a:sym typeface="Arial" charset="0"/>
              </a:rPr>
              <a:t>It can be used to determine </a:t>
            </a:r>
            <a:r>
              <a:rPr lang="en-US" altLang="en-US" sz="1400" dirty="0">
                <a:sym typeface="Arial" charset="0"/>
              </a:rPr>
              <a:t>how important an attribute is to the purchase or choice process and in “market simulations”</a:t>
            </a:r>
          </a:p>
          <a:p>
            <a:endParaRPr lang="en-US" sz="1400" dirty="0"/>
          </a:p>
          <a:p>
            <a:endParaRPr lang="en-US" dirty="0"/>
          </a:p>
        </p:txBody>
      </p:sp>
      <p:pic>
        <p:nvPicPr>
          <p:cNvPr id="6" name="Picture Placeholder 5"/>
          <p:cNvPicPr>
            <a:picLocks noChangeAspect="1"/>
          </p:cNvPicPr>
          <p:nvPr/>
        </p:nvPicPr>
        <p:blipFill>
          <a:blip r:embed="rId3">
            <a:extLst>
              <a:ext uri="{28A0092B-C50C-407E-A947-70E740481C1C}">
                <a14:useLocalDpi xmlns:a14="http://schemas.microsoft.com/office/drawing/2010/main" val="0"/>
              </a:ext>
            </a:extLst>
          </a:blip>
          <a:srcRect l="3930" r="3930"/>
          <a:stretch>
            <a:fillRect/>
          </a:stretch>
        </p:blipFill>
        <p:spPr>
          <a:xfrm>
            <a:off x="5654569" y="1467218"/>
            <a:ext cx="3205843" cy="3012470"/>
          </a:xfrm>
          <a:prstGeom prst="rect">
            <a:avLst/>
          </a:prstGeom>
          <a:effectLst>
            <a:outerShdw blurRad="50800" dist="76200" dir="10800000" algn="r" rotWithShape="0">
              <a:prstClr val="black">
                <a:alpha val="40000"/>
              </a:prstClr>
            </a:outerShdw>
          </a:effectLst>
        </p:spPr>
      </p:pic>
      <p:sp>
        <p:nvSpPr>
          <p:cNvPr id="8" name="Text Placeholder 4"/>
          <p:cNvSpPr txBox="1">
            <a:spLocks/>
          </p:cNvSpPr>
          <p:nvPr/>
        </p:nvSpPr>
        <p:spPr>
          <a:xfrm>
            <a:off x="227770" y="194769"/>
            <a:ext cx="5205799" cy="391072"/>
          </a:xfrm>
          <a:prstGeom prst="rect">
            <a:avLst/>
          </a:prstGeom>
        </p:spPr>
        <p:txBody>
          <a:bodyPr vert="horz" lIns="91440" tIns="45720" rIns="91440" bIns="45720" rtlCol="0" anchor="ctr">
            <a:normAutofit/>
          </a:bodyPr>
          <a:lstStyle>
            <a:lvl1pPr marL="0" indent="0" algn="r" defTabSz="685800" rtl="0" eaLnBrk="1" latinLnBrk="0" hangingPunct="1">
              <a:lnSpc>
                <a:spcPct val="90000"/>
              </a:lnSpc>
              <a:spcBef>
                <a:spcPts val="900"/>
              </a:spcBef>
              <a:buClr>
                <a:schemeClr val="accent1">
                  <a:lumMod val="75000"/>
                </a:schemeClr>
              </a:buClr>
              <a:buSzPct val="85000"/>
              <a:buFont typeface="Wingdings" pitchFamily="2" charset="2"/>
              <a:buNone/>
              <a:defRPr sz="1400" b="0" kern="1200" baseline="0">
                <a:solidFill>
                  <a:schemeClr val="accent1">
                    <a:lumMod val="75000"/>
                  </a:schemeClr>
                </a:solidFill>
                <a:latin typeface="+mn-lt"/>
                <a:ea typeface="+mn-ea"/>
                <a:cs typeface="+mn-cs"/>
              </a:defRPr>
            </a:lvl1pPr>
            <a:lvl2pPr marL="3429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500" b="1" kern="1200">
                <a:solidFill>
                  <a:schemeClr val="tx1"/>
                </a:solidFill>
                <a:latin typeface="+mn-lt"/>
                <a:ea typeface="+mn-ea"/>
                <a:cs typeface="+mn-cs"/>
              </a:defRPr>
            </a:lvl2pPr>
            <a:lvl3pPr marL="6858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350" b="1" kern="1200">
                <a:solidFill>
                  <a:schemeClr val="tx1"/>
                </a:solidFill>
                <a:latin typeface="+mn-lt"/>
                <a:ea typeface="+mn-ea"/>
                <a:cs typeface="+mn-cs"/>
              </a:defRPr>
            </a:lvl3pPr>
            <a:lvl4pPr marL="10287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4pPr>
            <a:lvl5pPr marL="13716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9pPr>
          </a:lstStyle>
          <a:p>
            <a:pPr algn="l"/>
            <a:r>
              <a:rPr lang="en-US" sz="2000" b="1" smtClean="0"/>
              <a:t>Introduction:</a:t>
            </a:r>
            <a:endParaRPr lang="en-US" sz="2000" b="1" dirty="0"/>
          </a:p>
        </p:txBody>
      </p:sp>
    </p:spTree>
    <p:extLst>
      <p:ext uri="{BB962C8B-B14F-4D97-AF65-F5344CB8AC3E}">
        <p14:creationId xmlns:p14="http://schemas.microsoft.com/office/powerpoint/2010/main" val="4863399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219106" y="1385910"/>
            <a:ext cx="5081629" cy="3474328"/>
          </a:xfrm>
        </p:spPr>
        <p:txBody>
          <a:bodyPr>
            <a:normAutofit/>
          </a:bodyPr>
          <a:lstStyle/>
          <a:p>
            <a:r>
              <a:rPr lang="en-US" sz="1400" b="1" dirty="0" smtClean="0">
                <a:solidFill>
                  <a:schemeClr val="accent2"/>
                </a:solidFill>
              </a:rPr>
              <a:t>Americans </a:t>
            </a:r>
            <a:r>
              <a:rPr lang="en-US" sz="1400" b="1" dirty="0">
                <a:solidFill>
                  <a:schemeClr val="accent2"/>
                </a:solidFill>
              </a:rPr>
              <a:t>are turning away from orange juice </a:t>
            </a:r>
            <a:r>
              <a:rPr lang="en-US" sz="1400" dirty="0"/>
              <a:t>due to </a:t>
            </a:r>
            <a:r>
              <a:rPr lang="en-US" sz="1400" dirty="0" smtClean="0"/>
              <a:t>its </a:t>
            </a:r>
            <a:r>
              <a:rPr lang="en-US" sz="1400" dirty="0"/>
              <a:t>scant nutritional value </a:t>
            </a:r>
            <a:r>
              <a:rPr lang="en-US" sz="1400" dirty="0" smtClean="0"/>
              <a:t> </a:t>
            </a:r>
          </a:p>
          <a:p>
            <a:r>
              <a:rPr lang="en-US" sz="1400" dirty="0" smtClean="0"/>
              <a:t>Orange </a:t>
            </a:r>
            <a:r>
              <a:rPr lang="en-US" sz="1400" dirty="0"/>
              <a:t>j</a:t>
            </a:r>
            <a:r>
              <a:rPr lang="en-US" sz="1400" dirty="0" smtClean="0"/>
              <a:t>uice </a:t>
            </a:r>
            <a:r>
              <a:rPr lang="en-US" sz="1400" dirty="0"/>
              <a:t>sales are at an all time low. Sales have been </a:t>
            </a:r>
            <a:r>
              <a:rPr lang="en-US" sz="1400" b="1" dirty="0">
                <a:solidFill>
                  <a:schemeClr val="accent2"/>
                </a:solidFill>
              </a:rPr>
              <a:t>down 13% </a:t>
            </a:r>
            <a:r>
              <a:rPr lang="en-US" sz="1400" b="1" dirty="0" smtClean="0">
                <a:solidFill>
                  <a:schemeClr val="accent2"/>
                </a:solidFill>
              </a:rPr>
              <a:t>for </a:t>
            </a:r>
            <a:r>
              <a:rPr lang="en-US" sz="1400" b="1" dirty="0">
                <a:solidFill>
                  <a:schemeClr val="accent2"/>
                </a:solidFill>
              </a:rPr>
              <a:t>the past four years</a:t>
            </a:r>
            <a:r>
              <a:rPr lang="en-US" sz="1400" dirty="0"/>
              <a:t>, (Nielsen rating).</a:t>
            </a:r>
          </a:p>
          <a:p>
            <a:r>
              <a:rPr lang="en-US" sz="1400" dirty="0"/>
              <a:t>Buyers want </a:t>
            </a:r>
            <a:r>
              <a:rPr lang="en-US" sz="1400" b="1" dirty="0">
                <a:solidFill>
                  <a:schemeClr val="accent2"/>
                </a:solidFill>
              </a:rPr>
              <a:t>healthy, 100% juice products</a:t>
            </a:r>
            <a:r>
              <a:rPr lang="en-US" sz="1400" dirty="0"/>
              <a:t>, drinks </a:t>
            </a:r>
            <a:r>
              <a:rPr lang="en-US" sz="1400" b="1" dirty="0">
                <a:solidFill>
                  <a:schemeClr val="accent2"/>
                </a:solidFill>
              </a:rPr>
              <a:t>fortified with extra vitamins and minerals</a:t>
            </a:r>
            <a:r>
              <a:rPr lang="en-US" sz="1400" dirty="0"/>
              <a:t>, or interesting new flavor combinations such as carrot, strawberry and kiwi to tantalize taste buds.</a:t>
            </a:r>
          </a:p>
          <a:p>
            <a:r>
              <a:rPr lang="en-US" sz="1400" b="1" dirty="0">
                <a:solidFill>
                  <a:schemeClr val="accent2"/>
                </a:solidFill>
              </a:rPr>
              <a:t>Orange producers </a:t>
            </a:r>
            <a:r>
              <a:rPr lang="en-US" sz="1400" dirty="0"/>
              <a:t>have also been </a:t>
            </a:r>
            <a:r>
              <a:rPr lang="en-US" sz="1400" b="1" dirty="0">
                <a:solidFill>
                  <a:schemeClr val="accent2"/>
                </a:solidFill>
              </a:rPr>
              <a:t>battling a bacterial disease</a:t>
            </a:r>
            <a:r>
              <a:rPr lang="en-US" sz="1400" b="1" dirty="0"/>
              <a:t> </a:t>
            </a:r>
            <a:r>
              <a:rPr lang="en-US" sz="1400" dirty="0"/>
              <a:t>that has been wiping out their groves.</a:t>
            </a:r>
          </a:p>
          <a:p>
            <a:endParaRPr lang="en-US" sz="1600" dirty="0"/>
          </a:p>
          <a:p>
            <a:endParaRPr lang="en-US" dirty="0"/>
          </a:p>
        </p:txBody>
      </p:sp>
      <p:sp>
        <p:nvSpPr>
          <p:cNvPr id="3" name="Title 2"/>
          <p:cNvSpPr>
            <a:spLocks noGrp="1"/>
          </p:cNvSpPr>
          <p:nvPr>
            <p:ph type="title"/>
          </p:nvPr>
        </p:nvSpPr>
        <p:spPr>
          <a:xfrm>
            <a:off x="208827" y="402307"/>
            <a:ext cx="5263717" cy="548361"/>
          </a:xfrm>
        </p:spPr>
        <p:txBody>
          <a:bodyPr/>
          <a:lstStyle/>
          <a:p>
            <a:r>
              <a:rPr lang="en-US" sz="2800" dirty="0" smtClean="0"/>
              <a:t>The state of OJ</a:t>
            </a:r>
            <a:endParaRPr lang="en-US" sz="2000" dirty="0"/>
          </a:p>
        </p:txBody>
      </p:sp>
      <p:sp>
        <p:nvSpPr>
          <p:cNvPr id="4" name="Text Placeholder 4"/>
          <p:cNvSpPr txBox="1">
            <a:spLocks/>
          </p:cNvSpPr>
          <p:nvPr/>
        </p:nvSpPr>
        <p:spPr>
          <a:xfrm>
            <a:off x="219106" y="95295"/>
            <a:ext cx="5061070" cy="338330"/>
          </a:xfrm>
          <a:prstGeom prst="rect">
            <a:avLst/>
          </a:prstGeom>
        </p:spPr>
        <p:txBody>
          <a:bodyPr>
            <a:noAutofit/>
          </a:bodyPr>
          <a:lst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1" dirty="0" smtClean="0">
                <a:solidFill>
                  <a:schemeClr val="accent2"/>
                </a:solidFill>
              </a:rPr>
              <a:t>Case Study:</a:t>
            </a:r>
          </a:p>
        </p:txBody>
      </p:sp>
      <p:sp>
        <p:nvSpPr>
          <p:cNvPr id="5" name="Rectangle 4"/>
          <p:cNvSpPr/>
          <p:nvPr/>
        </p:nvSpPr>
        <p:spPr>
          <a:xfrm>
            <a:off x="2699349" y="750613"/>
            <a:ext cx="2773195" cy="400110"/>
          </a:xfrm>
          <a:prstGeom prst="rect">
            <a:avLst/>
          </a:prstGeom>
        </p:spPr>
        <p:txBody>
          <a:bodyPr wrap="none">
            <a:spAutoFit/>
          </a:bodyPr>
          <a:lstStyle/>
          <a:p>
            <a:r>
              <a:rPr lang="en-US" sz="2000" dirty="0"/>
              <a:t> </a:t>
            </a:r>
            <a:r>
              <a:rPr lang="is-IS" sz="2000" dirty="0"/>
              <a:t>…is not looking good</a:t>
            </a:r>
            <a:endParaRPr lang="en-US" sz="2000" dirty="0"/>
          </a:p>
        </p:txBody>
      </p:sp>
    </p:spTree>
    <p:extLst>
      <p:ext uri="{BB962C8B-B14F-4D97-AF65-F5344CB8AC3E}">
        <p14:creationId xmlns:p14="http://schemas.microsoft.com/office/powerpoint/2010/main" val="17618041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770" y="532900"/>
            <a:ext cx="5205798" cy="525106"/>
          </a:xfrm>
        </p:spPr>
        <p:txBody>
          <a:bodyPr/>
          <a:lstStyle/>
          <a:p>
            <a:r>
              <a:rPr lang="en-US" sz="2800" dirty="0" smtClean="0"/>
              <a:t>Data science marketing Problem</a:t>
            </a:r>
            <a:endParaRPr lang="en-US" sz="2800" dirty="0"/>
          </a:p>
        </p:txBody>
      </p:sp>
      <p:sp>
        <p:nvSpPr>
          <p:cNvPr id="4" name="Content Placeholder 3"/>
          <p:cNvSpPr>
            <a:spLocks noGrp="1"/>
          </p:cNvSpPr>
          <p:nvPr>
            <p:ph idx="1"/>
          </p:nvPr>
        </p:nvSpPr>
        <p:spPr>
          <a:xfrm>
            <a:off x="227770" y="1154471"/>
            <a:ext cx="5081985" cy="3314563"/>
          </a:xfrm>
        </p:spPr>
        <p:txBody>
          <a:bodyPr>
            <a:noAutofit/>
          </a:bodyPr>
          <a:lstStyle/>
          <a:p>
            <a:r>
              <a:rPr lang="en-US" sz="1400" b="1" dirty="0" smtClean="0">
                <a:solidFill>
                  <a:schemeClr val="accent2"/>
                </a:solidFill>
              </a:rPr>
              <a:t>Case Study Scenario</a:t>
            </a:r>
            <a:r>
              <a:rPr lang="en-US" sz="1400" dirty="0" smtClean="0"/>
              <a:t>: A Marketing Executive wants to help sway management to launch a </a:t>
            </a:r>
            <a:r>
              <a:rPr lang="en-US" sz="1400" b="1" dirty="0" smtClean="0">
                <a:solidFill>
                  <a:schemeClr val="accent2"/>
                </a:solidFill>
              </a:rPr>
              <a:t>new orange juice beverage. This is will be a new brand that can be </a:t>
            </a:r>
            <a:r>
              <a:rPr lang="en-US" sz="1400" dirty="0" smtClean="0"/>
              <a:t>sold in select markets. </a:t>
            </a:r>
          </a:p>
          <a:p>
            <a:r>
              <a:rPr lang="en-US" sz="1400" dirty="0" smtClean="0"/>
              <a:t>The Executive wants to determine:</a:t>
            </a:r>
          </a:p>
          <a:p>
            <a:pPr lvl="1"/>
            <a:r>
              <a:rPr lang="en-US" sz="1400" dirty="0" smtClean="0"/>
              <a:t>Who are the potential customers?</a:t>
            </a:r>
          </a:p>
          <a:p>
            <a:pPr lvl="1"/>
            <a:r>
              <a:rPr lang="en-US" sz="1400" dirty="0" smtClean="0"/>
              <a:t>What is the best price point?</a:t>
            </a:r>
          </a:p>
          <a:p>
            <a:pPr lvl="1"/>
            <a:r>
              <a:rPr lang="en-US" sz="1400" dirty="0" smtClean="0"/>
              <a:t>Can the new product capture market share from existing competitors?</a:t>
            </a:r>
          </a:p>
          <a:p>
            <a:r>
              <a:rPr lang="en-US" sz="1400" b="1" dirty="0" smtClean="0">
                <a:solidFill>
                  <a:schemeClr val="accent2"/>
                </a:solidFill>
              </a:rPr>
              <a:t>Objective: </a:t>
            </a:r>
            <a:r>
              <a:rPr lang="en-US" sz="1400" dirty="0" smtClean="0"/>
              <a:t>conduct a survey experiment using popular orange juice attributes and to determine what factors influence consumer’s purchase decisions </a:t>
            </a:r>
          </a:p>
        </p:txBody>
      </p:sp>
      <p:pic>
        <p:nvPicPr>
          <p:cNvPr id="6" name="Picture Placeholder 5"/>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209" r="20209"/>
          <a:stretch/>
        </p:blipFill>
        <p:spPr/>
      </p:pic>
      <p:sp>
        <p:nvSpPr>
          <p:cNvPr id="7" name="Text Placeholder 4"/>
          <p:cNvSpPr txBox="1">
            <a:spLocks/>
          </p:cNvSpPr>
          <p:nvPr/>
        </p:nvSpPr>
        <p:spPr>
          <a:xfrm>
            <a:off x="227770" y="185170"/>
            <a:ext cx="5204181" cy="347730"/>
          </a:xfrm>
          <a:prstGeom prst="rect">
            <a:avLst/>
          </a:prstGeom>
        </p:spPr>
        <p:txBody>
          <a:bodyPr vert="horz" lIns="91440" tIns="45720" rIns="91440" bIns="45720" rtlCol="0" anchor="ctr">
            <a:noAutofit/>
          </a:bodyPr>
          <a:lstStyle>
            <a:lvl1pPr marL="0" indent="0" algn="r" defTabSz="685800" rtl="0" eaLnBrk="1" latinLnBrk="0" hangingPunct="1">
              <a:lnSpc>
                <a:spcPct val="90000"/>
              </a:lnSpc>
              <a:spcBef>
                <a:spcPts val="900"/>
              </a:spcBef>
              <a:buClr>
                <a:schemeClr val="accent1">
                  <a:lumMod val="75000"/>
                </a:schemeClr>
              </a:buClr>
              <a:buSzPct val="85000"/>
              <a:buFont typeface="Wingdings" pitchFamily="2" charset="2"/>
              <a:buNone/>
              <a:defRPr sz="1400" b="0" kern="1200" baseline="0">
                <a:solidFill>
                  <a:schemeClr val="accent1">
                    <a:lumMod val="75000"/>
                  </a:schemeClr>
                </a:solidFill>
                <a:latin typeface="+mn-lt"/>
                <a:ea typeface="+mn-ea"/>
                <a:cs typeface="+mn-cs"/>
              </a:defRPr>
            </a:lvl1pPr>
            <a:lvl2pPr marL="3429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500" b="1" kern="1200">
                <a:solidFill>
                  <a:schemeClr val="tx1"/>
                </a:solidFill>
                <a:latin typeface="+mn-lt"/>
                <a:ea typeface="+mn-ea"/>
                <a:cs typeface="+mn-cs"/>
              </a:defRPr>
            </a:lvl2pPr>
            <a:lvl3pPr marL="6858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350" b="1" kern="1200">
                <a:solidFill>
                  <a:schemeClr val="tx1"/>
                </a:solidFill>
                <a:latin typeface="+mn-lt"/>
                <a:ea typeface="+mn-ea"/>
                <a:cs typeface="+mn-cs"/>
              </a:defRPr>
            </a:lvl3pPr>
            <a:lvl4pPr marL="10287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4pPr>
            <a:lvl5pPr marL="13716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None/>
              <a:defRPr sz="1200" b="1" kern="1200">
                <a:solidFill>
                  <a:schemeClr val="tx1"/>
                </a:solidFill>
                <a:latin typeface="+mn-lt"/>
                <a:ea typeface="+mn-ea"/>
                <a:cs typeface="+mn-cs"/>
              </a:defRPr>
            </a:lvl9pPr>
          </a:lstStyle>
          <a:p>
            <a:pPr algn="l"/>
            <a:r>
              <a:rPr lang="en-US" sz="2000" b="1" dirty="0" smtClean="0"/>
              <a:t>Case Study:</a:t>
            </a:r>
            <a:endParaRPr lang="en-US" sz="2000" b="1" dirty="0"/>
          </a:p>
        </p:txBody>
      </p:sp>
    </p:spTree>
    <p:extLst>
      <p:ext uri="{BB962C8B-B14F-4D97-AF65-F5344CB8AC3E}">
        <p14:creationId xmlns:p14="http://schemas.microsoft.com/office/powerpoint/2010/main" val="15181940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6443</TotalTime>
  <Words>2680</Words>
  <Application>Microsoft Macintosh PowerPoint</Application>
  <PresentationFormat>On-screen Show (16:9)</PresentationFormat>
  <Paragraphs>367</Paragraphs>
  <Slides>25</Slides>
  <Notes>24</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25</vt:i4>
      </vt:variant>
    </vt:vector>
  </HeadingPairs>
  <TitlesOfParts>
    <vt:vector size="36" baseType="lpstr">
      <vt:lpstr>Calibri</vt:lpstr>
      <vt:lpstr>Calibri Light</vt:lpstr>
      <vt:lpstr>Rockwell</vt:lpstr>
      <vt:lpstr>Rockwell Condensed</vt:lpstr>
      <vt:lpstr>Rockwell Extra Bold</vt:lpstr>
      <vt:lpstr>Wingdings</vt:lpstr>
      <vt:lpstr>Arial</vt:lpstr>
      <vt:lpstr>Wood Type</vt:lpstr>
      <vt:lpstr>2_Custom Design</vt:lpstr>
      <vt:lpstr>1_Custom Design</vt:lpstr>
      <vt:lpstr>Custom Design</vt:lpstr>
      <vt:lpstr>Consumer  choice</vt:lpstr>
      <vt:lpstr>Agenda</vt:lpstr>
      <vt:lpstr>Introduction</vt:lpstr>
      <vt:lpstr>Consumer vs. Customer</vt:lpstr>
      <vt:lpstr>Choice Modeling</vt:lpstr>
      <vt:lpstr>Conjoint </vt:lpstr>
      <vt:lpstr>Key Terms </vt:lpstr>
      <vt:lpstr>The state of OJ</vt:lpstr>
      <vt:lpstr>Data science marketing Problem</vt:lpstr>
      <vt:lpstr>Survey Approach  </vt:lpstr>
      <vt:lpstr>levels and Attributes</vt:lpstr>
      <vt:lpstr>Discover Survey Setup </vt:lpstr>
      <vt:lpstr>Simulated Survey Dataset</vt:lpstr>
      <vt:lpstr>Posting the survey </vt:lpstr>
      <vt:lpstr>basic descriptive of the data </vt:lpstr>
      <vt:lpstr>Fitting choice model with mlogit </vt:lpstr>
      <vt:lpstr>Discover Survey Results</vt:lpstr>
      <vt:lpstr>Discover Utilities output</vt:lpstr>
      <vt:lpstr>Discover Importance output</vt:lpstr>
      <vt:lpstr>Discover Market  Simulation output</vt:lpstr>
      <vt:lpstr>Predicting Shares with Mlogit</vt:lpstr>
      <vt:lpstr>New OJ product</vt:lpstr>
      <vt:lpstr>Challenges and Next Steps</vt:lpstr>
      <vt:lpstr>References</vt:lpstr>
      <vt:lpstr>Thank you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Marketing</dc:title>
  <dc:creator>Gonzales, Carla E</dc:creator>
  <cp:lastModifiedBy>Gonzales, Carla E</cp:lastModifiedBy>
  <cp:revision>250</cp:revision>
  <dcterms:created xsi:type="dcterms:W3CDTF">2016-10-16T19:27:15Z</dcterms:created>
  <dcterms:modified xsi:type="dcterms:W3CDTF">2016-12-07T23:13:21Z</dcterms:modified>
</cp:coreProperties>
</file>